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notesMasterIdLst>
    <p:notesMasterId r:id="rId20"/>
  </p:notesMasterIdLst>
  <p:sldSz cx="14630400" cy="8229600"/>
  <p:notesSz cx="8229600" cy="14630400"/>
  <p:embeddedFontLst>
    <p:embeddedFont>
      <p:font typeface="Lato"/>
      <p:regular r:id="rId25"/>
    </p:embeddedFont>
    <p:embeddedFont>
      <p:font typeface="Lato"/>
      <p:regular r:id="rId26"/>
    </p:embeddedFont>
    <p:embeddedFont>
      <p:font typeface="Lato"/>
      <p:regular r:id="rId27"/>
    </p:embeddedFont>
    <p:embeddedFont>
      <p:font typeface="Lato"/>
      <p:regular r:id="rId28"/>
    </p:embeddedFont>
    <p:embeddedFont>
      <p:font typeface="Lato"/>
      <p:regular r:id="rId29"/>
    </p:embeddedFont>
    <p:embeddedFont>
      <p:font typeface="Lato"/>
      <p:regular r:id="rId30"/>
    </p:embeddedFont>
    <p:embeddedFont>
      <p:font typeface="Lato"/>
      <p:regular r:id="rId31"/>
    </p:embeddedFont>
    <p:embeddedFont>
      <p:font typeface="Lato"/>
      <p:regular r:id="rId3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25" Type="http://schemas.openxmlformats.org/officeDocument/2006/relationships/font" Target="fonts/font1.fntdata"/><Relationship Id="rId26" Type="http://schemas.openxmlformats.org/officeDocument/2006/relationships/font" Target="fonts/font2.fntdata"/><Relationship Id="rId27" Type="http://schemas.openxmlformats.org/officeDocument/2006/relationships/font" Target="fonts/font3.fntdata"/><Relationship Id="rId28" Type="http://schemas.openxmlformats.org/officeDocument/2006/relationships/font" Target="fonts/font4.fntdata"/><Relationship Id="rId29" Type="http://schemas.openxmlformats.org/officeDocument/2006/relationships/font" Target="fonts/font5.fntdata"/><Relationship Id="rId30" Type="http://schemas.openxmlformats.org/officeDocument/2006/relationships/font" Target="fonts/font6.fntdata"/><Relationship Id="rId31" Type="http://schemas.openxmlformats.org/officeDocument/2006/relationships/font" Target="fonts/font7.fntdata"/><Relationship Id="rId3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2.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3.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slideLayout" Target="../slideLayouts/slideLayout18.xml"/><Relationship Id="rId6"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9.xml"/><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264920"/>
            <a:ext cx="7415927" cy="3193971"/>
          </a:xfrm>
          <a:prstGeom prst="rect">
            <a:avLst/>
          </a:prstGeom>
          <a:noFill/>
          <a:ln/>
        </p:spPr>
        <p:txBody>
          <a:bodyPr wrap="square" lIns="0" tIns="0" rIns="0" bIns="0" rtlCol="0" anchor="t"/>
          <a:lstStyle/>
          <a:p>
            <a:pPr indent="0" marL="0">
              <a:lnSpc>
                <a:spcPts val="8350"/>
              </a:lnSpc>
              <a:buNone/>
            </a:pPr>
            <a:r>
              <a:rPr lang="en-US" sz="6700" b="1" dirty="0">
                <a:solidFill>
                  <a:srgbClr val="282824"/>
                </a:solidFill>
                <a:latin typeface="Lato" pitchFamily="34" charset="0"/>
                <a:ea typeface="Lato" pitchFamily="34" charset="-122"/>
                <a:cs typeface="Lato" pitchFamily="34" charset="-120"/>
              </a:rPr>
              <a:t>Hospital Management System</a:t>
            </a:r>
            <a:endParaRPr lang="en-US" sz="6700" dirty="0"/>
          </a:p>
        </p:txBody>
      </p:sp>
      <p:sp>
        <p:nvSpPr>
          <p:cNvPr id="4" name="Text 1"/>
          <p:cNvSpPr/>
          <p:nvPr/>
        </p:nvSpPr>
        <p:spPr>
          <a:xfrm>
            <a:off x="864037" y="4829175"/>
            <a:ext cx="7415927" cy="790099"/>
          </a:xfrm>
          <a:prstGeom prst="rect">
            <a:avLst/>
          </a:prstGeom>
          <a:noFill/>
          <a:ln/>
        </p:spPr>
        <p:txBody>
          <a:bodyPr wrap="square" lIns="0" tIns="0" rIns="0" bIns="0" rtlCol="0" anchor="t"/>
          <a:lstStyle/>
          <a:p>
            <a:pPr indent="0" marL="0">
              <a:lnSpc>
                <a:spcPts val="3100"/>
              </a:lnSpc>
              <a:buNone/>
            </a:pPr>
            <a:r>
              <a:rPr lang="en-US" sz="1900" dirty="0">
                <a:solidFill>
                  <a:srgbClr val="4A4A45"/>
                </a:solidFill>
                <a:latin typeface="Lato" pitchFamily="34" charset="0"/>
                <a:ea typeface="Lato" pitchFamily="34" charset="-122"/>
                <a:cs typeface="Lato" pitchFamily="34" charset="-120"/>
              </a:rPr>
              <a:t>This project was designed to simplify hospital operations and make the management of patients, staff, and resources more efficient.</a:t>
            </a:r>
            <a:endParaRPr lang="en-US" sz="1900" dirty="0"/>
          </a:p>
        </p:txBody>
      </p:sp>
      <p:sp>
        <p:nvSpPr>
          <p:cNvPr id="5" name="Text 2"/>
          <p:cNvSpPr/>
          <p:nvPr/>
        </p:nvSpPr>
        <p:spPr>
          <a:xfrm>
            <a:off x="864037" y="5896928"/>
            <a:ext cx="7415927" cy="395049"/>
          </a:xfrm>
          <a:prstGeom prst="rect">
            <a:avLst/>
          </a:prstGeom>
          <a:noFill/>
          <a:ln/>
        </p:spPr>
        <p:txBody>
          <a:bodyPr wrap="none" lIns="0" tIns="0" rIns="0" bIns="0" rtlCol="0" anchor="t"/>
          <a:lstStyle/>
          <a:p>
            <a:pPr indent="0" marL="0">
              <a:lnSpc>
                <a:spcPts val="3100"/>
              </a:lnSpc>
              <a:buNone/>
            </a:pPr>
            <a:endParaRPr lang="en-US" sz="1900" dirty="0"/>
          </a:p>
        </p:txBody>
      </p:sp>
      <p:sp>
        <p:nvSpPr>
          <p:cNvPr id="6" name="Text 3"/>
          <p:cNvSpPr/>
          <p:nvPr/>
        </p:nvSpPr>
        <p:spPr>
          <a:xfrm>
            <a:off x="864037" y="6569631"/>
            <a:ext cx="7415927" cy="395049"/>
          </a:xfrm>
          <a:prstGeom prst="rect">
            <a:avLst/>
          </a:prstGeom>
          <a:noFill/>
          <a:ln/>
        </p:spPr>
        <p:txBody>
          <a:bodyPr wrap="none" lIns="0" tIns="0" rIns="0" bIns="0" rtlCol="0" anchor="t"/>
          <a:lstStyle/>
          <a:p>
            <a:pPr indent="0" marL="0">
              <a:lnSpc>
                <a:spcPts val="3100"/>
              </a:lnSpc>
              <a:buNone/>
            </a:pPr>
            <a:r>
              <a:rPr lang="en-US" sz="1900" dirty="0">
                <a:solidFill>
                  <a:srgbClr val="4A4A45"/>
                </a:solidFill>
                <a:latin typeface="Lato" pitchFamily="34" charset="0"/>
                <a:ea typeface="Lato" pitchFamily="34" charset="-122"/>
                <a:cs typeface="Lato" pitchFamily="34" charset="-120"/>
              </a:rPr>
              <a:t>BY GROUP 8</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794385"/>
            <a:ext cx="9089827" cy="771525"/>
          </a:xfrm>
          <a:prstGeom prst="rect">
            <a:avLst/>
          </a:prstGeom>
          <a:noFill/>
          <a:ln/>
        </p:spPr>
        <p:txBody>
          <a:bodyPr wrap="none" lIns="0" tIns="0" rIns="0" bIns="0" rtlCol="0" anchor="t"/>
          <a:lstStyle/>
          <a:p>
            <a:pPr indent="0" marL="0">
              <a:lnSpc>
                <a:spcPts val="6050"/>
              </a:lnSpc>
              <a:buNone/>
            </a:pPr>
            <a:r>
              <a:rPr lang="en-US" sz="4850" b="1" dirty="0">
                <a:solidFill>
                  <a:srgbClr val="282824"/>
                </a:solidFill>
                <a:latin typeface="Lato" pitchFamily="34" charset="0"/>
                <a:ea typeface="Lato" pitchFamily="34" charset="-122"/>
                <a:cs typeface="Lato" pitchFamily="34" charset="-120"/>
              </a:rPr>
              <a:t>ER Diagram of Staff management</a:t>
            </a:r>
            <a:endParaRPr lang="en-US" sz="4850" dirty="0"/>
          </a:p>
        </p:txBody>
      </p:sp>
      <p:pic>
        <p:nvPicPr>
          <p:cNvPr id="3" name="Image 0" descr="preencoded.png">    </p:cNvPr>
          <p:cNvPicPr>
            <a:picLocks noChangeAspect="1"/>
          </p:cNvPicPr>
          <p:nvPr/>
        </p:nvPicPr>
        <p:blipFill>
          <a:blip r:embed="rId1"/>
          <a:stretch>
            <a:fillRect/>
          </a:stretch>
        </p:blipFill>
        <p:spPr>
          <a:xfrm>
            <a:off x="864037" y="2059662"/>
            <a:ext cx="11343084" cy="537555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11295" y="1638895"/>
            <a:ext cx="4951809" cy="4951809"/>
          </a:xfrm>
          <a:prstGeom prst="rect">
            <a:avLst/>
          </a:prstGeom>
        </p:spPr>
      </p:pic>
      <p:sp>
        <p:nvSpPr>
          <p:cNvPr id="4" name="Text 0"/>
          <p:cNvSpPr/>
          <p:nvPr/>
        </p:nvSpPr>
        <p:spPr>
          <a:xfrm>
            <a:off x="748546" y="781764"/>
            <a:ext cx="5346740" cy="668298"/>
          </a:xfrm>
          <a:prstGeom prst="rect">
            <a:avLst/>
          </a:prstGeom>
          <a:noFill/>
          <a:ln/>
        </p:spPr>
        <p:txBody>
          <a:bodyPr wrap="none" lIns="0" tIns="0" rIns="0" bIns="0" rtlCol="0" anchor="t"/>
          <a:lstStyle/>
          <a:p>
            <a:pPr indent="0" marL="0">
              <a:lnSpc>
                <a:spcPts val="5250"/>
              </a:lnSpc>
              <a:buNone/>
            </a:pPr>
            <a:r>
              <a:rPr lang="en-US" sz="4200" b="1" dirty="0">
                <a:solidFill>
                  <a:srgbClr val="282824"/>
                </a:solidFill>
                <a:latin typeface="Lato" pitchFamily="34" charset="0"/>
                <a:ea typeface="Lato" pitchFamily="34" charset="-122"/>
                <a:cs typeface="Lato" pitchFamily="34" charset="-120"/>
              </a:rPr>
              <a:t>Scope: Pharmacy</a:t>
            </a:r>
            <a:endParaRPr lang="en-US" sz="4200" dirty="0"/>
          </a:p>
        </p:txBody>
      </p:sp>
      <p:pic>
        <p:nvPicPr>
          <p:cNvPr id="5" name="Image 2" descr="preencoded.png">    </p:cNvPr>
          <p:cNvPicPr>
            <a:picLocks noChangeAspect="1"/>
          </p:cNvPicPr>
          <p:nvPr/>
        </p:nvPicPr>
        <p:blipFill>
          <a:blip r:embed="rId3"/>
          <a:stretch>
            <a:fillRect/>
          </a:stretch>
        </p:blipFill>
        <p:spPr>
          <a:xfrm>
            <a:off x="748546" y="1770817"/>
            <a:ext cx="1069300" cy="1710928"/>
          </a:xfrm>
          <a:prstGeom prst="rect">
            <a:avLst/>
          </a:prstGeom>
        </p:spPr>
      </p:pic>
      <p:sp>
        <p:nvSpPr>
          <p:cNvPr id="6" name="Text 1"/>
          <p:cNvSpPr/>
          <p:nvPr/>
        </p:nvSpPr>
        <p:spPr>
          <a:xfrm>
            <a:off x="2138601" y="1984653"/>
            <a:ext cx="4389715" cy="400883"/>
          </a:xfrm>
          <a:prstGeom prst="rect">
            <a:avLst/>
          </a:prstGeom>
          <a:noFill/>
          <a:ln/>
        </p:spPr>
        <p:txBody>
          <a:bodyPr wrap="none" lIns="0" tIns="0" rIns="0" bIns="0" rtlCol="0" anchor="t"/>
          <a:lstStyle/>
          <a:p>
            <a:pPr algn="l" indent="0" marL="0">
              <a:lnSpc>
                <a:spcPts val="3150"/>
              </a:lnSpc>
              <a:buNone/>
            </a:pPr>
            <a:r>
              <a:rPr lang="en-US" sz="2500" b="1" dirty="0">
                <a:solidFill>
                  <a:srgbClr val="4A4A45"/>
                </a:solidFill>
                <a:latin typeface="Lato" pitchFamily="34" charset="0"/>
                <a:ea typeface="Lato" pitchFamily="34" charset="-122"/>
                <a:cs typeface="Lato" pitchFamily="34" charset="-120"/>
              </a:rPr>
              <a:t>Simple Medicine Management </a:t>
            </a:r>
            <a:endParaRPr lang="en-US" sz="2500" dirty="0"/>
          </a:p>
        </p:txBody>
      </p:sp>
      <p:sp>
        <p:nvSpPr>
          <p:cNvPr id="7" name="Text 2"/>
          <p:cNvSpPr/>
          <p:nvPr/>
        </p:nvSpPr>
        <p:spPr>
          <a:xfrm>
            <a:off x="2138601" y="2513767"/>
            <a:ext cx="6256853" cy="684133"/>
          </a:xfrm>
          <a:prstGeom prst="rect">
            <a:avLst/>
          </a:prstGeom>
          <a:noFill/>
          <a:ln/>
        </p:spPr>
        <p:txBody>
          <a:bodyPr wrap="square" lIns="0" tIns="0" rIns="0" bIns="0" rtlCol="0" anchor="t"/>
          <a:lstStyle/>
          <a:p>
            <a:pPr algn="l" indent="0" marL="0">
              <a:lnSpc>
                <a:spcPts val="2650"/>
              </a:lnSpc>
              <a:buNone/>
            </a:pPr>
            <a:r>
              <a:rPr lang="en-US" sz="1650" dirty="0">
                <a:solidFill>
                  <a:srgbClr val="4A4A45"/>
                </a:solidFill>
                <a:latin typeface="Lato" pitchFamily="34" charset="0"/>
                <a:ea typeface="Lato" pitchFamily="34" charset="-122"/>
                <a:cs typeface="Lato" pitchFamily="34" charset="-120"/>
              </a:rPr>
              <a:t>Easily add, update, or remove medicines from the system, keeping records of important details like expiry dates and available stock.</a:t>
            </a:r>
            <a:endParaRPr lang="en-US" sz="1650" dirty="0"/>
          </a:p>
        </p:txBody>
      </p:sp>
      <p:pic>
        <p:nvPicPr>
          <p:cNvPr id="8" name="Image 3" descr="preencoded.png">    </p:cNvPr>
          <p:cNvPicPr>
            <a:picLocks noChangeAspect="1"/>
          </p:cNvPicPr>
          <p:nvPr/>
        </p:nvPicPr>
        <p:blipFill>
          <a:blip r:embed="rId4"/>
          <a:stretch>
            <a:fillRect/>
          </a:stretch>
        </p:blipFill>
        <p:spPr>
          <a:xfrm>
            <a:off x="748546" y="3481745"/>
            <a:ext cx="1069300" cy="1982986"/>
          </a:xfrm>
          <a:prstGeom prst="rect">
            <a:avLst/>
          </a:prstGeom>
        </p:spPr>
      </p:pic>
      <p:sp>
        <p:nvSpPr>
          <p:cNvPr id="9" name="Text 3"/>
          <p:cNvSpPr/>
          <p:nvPr/>
        </p:nvSpPr>
        <p:spPr>
          <a:xfrm>
            <a:off x="2138601" y="3695581"/>
            <a:ext cx="5649397" cy="400883"/>
          </a:xfrm>
          <a:prstGeom prst="rect">
            <a:avLst/>
          </a:prstGeom>
          <a:noFill/>
          <a:ln/>
        </p:spPr>
        <p:txBody>
          <a:bodyPr wrap="none" lIns="0" tIns="0" rIns="0" bIns="0" rtlCol="0" anchor="t"/>
          <a:lstStyle/>
          <a:p>
            <a:pPr algn="l" indent="0" marL="0">
              <a:lnSpc>
                <a:spcPts val="3150"/>
              </a:lnSpc>
              <a:buNone/>
            </a:pPr>
            <a:r>
              <a:rPr lang="en-US" sz="2500" b="1" dirty="0">
                <a:solidFill>
                  <a:srgbClr val="4A4A45"/>
                </a:solidFill>
                <a:latin typeface="Lato" pitchFamily="34" charset="0"/>
                <a:ea typeface="Lato" pitchFamily="34" charset="-122"/>
                <a:cs typeface="Lato" pitchFamily="34" charset="-120"/>
              </a:rPr>
              <a:t>Real-Time Stock Monitoring with Alerts</a:t>
            </a:r>
            <a:endParaRPr lang="en-US" sz="2500" dirty="0"/>
          </a:p>
        </p:txBody>
      </p:sp>
      <p:sp>
        <p:nvSpPr>
          <p:cNvPr id="10" name="Text 4"/>
          <p:cNvSpPr/>
          <p:nvPr/>
        </p:nvSpPr>
        <p:spPr>
          <a:xfrm>
            <a:off x="2138601" y="4224695"/>
            <a:ext cx="6256853" cy="1026200"/>
          </a:xfrm>
          <a:prstGeom prst="rect">
            <a:avLst/>
          </a:prstGeom>
          <a:noFill/>
          <a:ln/>
        </p:spPr>
        <p:txBody>
          <a:bodyPr wrap="square" lIns="0" tIns="0" rIns="0" bIns="0" rtlCol="0" anchor="t"/>
          <a:lstStyle/>
          <a:p>
            <a:pPr algn="l" indent="0" marL="0">
              <a:lnSpc>
                <a:spcPts val="2650"/>
              </a:lnSpc>
              <a:buNone/>
            </a:pPr>
            <a:r>
              <a:rPr lang="en-US" sz="1650" dirty="0">
                <a:solidFill>
                  <a:srgbClr val="4A4A45"/>
                </a:solidFill>
                <a:latin typeface="Lato" pitchFamily="34" charset="0"/>
                <a:ea typeface="Lato" pitchFamily="34" charset="-122"/>
                <a:cs typeface="Lato" pitchFamily="34" charset="-120"/>
              </a:rPr>
              <a:t>The system tracks medicine levels in real time and automatically triggers alerts when stock falls below a set limit, ensuring timely restocking.</a:t>
            </a:r>
            <a:endParaRPr lang="en-US" sz="1650" dirty="0"/>
          </a:p>
        </p:txBody>
      </p:sp>
      <p:pic>
        <p:nvPicPr>
          <p:cNvPr id="11" name="Image 4" descr="preencoded.png">    </p:cNvPr>
          <p:cNvPicPr>
            <a:picLocks noChangeAspect="1"/>
          </p:cNvPicPr>
          <p:nvPr/>
        </p:nvPicPr>
        <p:blipFill>
          <a:blip r:embed="rId5"/>
          <a:stretch>
            <a:fillRect/>
          </a:stretch>
        </p:blipFill>
        <p:spPr>
          <a:xfrm>
            <a:off x="748546" y="5464731"/>
            <a:ext cx="1069300" cy="1982986"/>
          </a:xfrm>
          <a:prstGeom prst="rect">
            <a:avLst/>
          </a:prstGeom>
        </p:spPr>
      </p:pic>
      <p:sp>
        <p:nvSpPr>
          <p:cNvPr id="12" name="Text 5"/>
          <p:cNvSpPr/>
          <p:nvPr/>
        </p:nvSpPr>
        <p:spPr>
          <a:xfrm>
            <a:off x="2138601" y="5678567"/>
            <a:ext cx="5347335" cy="400883"/>
          </a:xfrm>
          <a:prstGeom prst="rect">
            <a:avLst/>
          </a:prstGeom>
          <a:noFill/>
          <a:ln/>
        </p:spPr>
        <p:txBody>
          <a:bodyPr wrap="none" lIns="0" tIns="0" rIns="0" bIns="0" rtlCol="0" anchor="t"/>
          <a:lstStyle/>
          <a:p>
            <a:pPr algn="l" indent="0" marL="0">
              <a:lnSpc>
                <a:spcPts val="3150"/>
              </a:lnSpc>
              <a:buNone/>
            </a:pPr>
            <a:r>
              <a:rPr lang="en-US" sz="2500" b="1" dirty="0">
                <a:solidFill>
                  <a:srgbClr val="4A4A45"/>
                </a:solidFill>
                <a:latin typeface="Lato" pitchFamily="34" charset="0"/>
                <a:ea typeface="Lato" pitchFamily="34" charset="-122"/>
                <a:cs typeface="Lato" pitchFamily="34" charset="-120"/>
              </a:rPr>
              <a:t>Instant and Secure Database Updates</a:t>
            </a:r>
            <a:endParaRPr lang="en-US" sz="2500" dirty="0"/>
          </a:p>
        </p:txBody>
      </p:sp>
      <p:sp>
        <p:nvSpPr>
          <p:cNvPr id="13" name="Text 6"/>
          <p:cNvSpPr/>
          <p:nvPr/>
        </p:nvSpPr>
        <p:spPr>
          <a:xfrm>
            <a:off x="2138601" y="6207681"/>
            <a:ext cx="6256853" cy="1026200"/>
          </a:xfrm>
          <a:prstGeom prst="rect">
            <a:avLst/>
          </a:prstGeom>
          <a:noFill/>
          <a:ln/>
        </p:spPr>
        <p:txBody>
          <a:bodyPr wrap="square" lIns="0" tIns="0" rIns="0" bIns="0" rtlCol="0" anchor="t"/>
          <a:lstStyle/>
          <a:p>
            <a:pPr algn="l" indent="0" marL="0">
              <a:lnSpc>
                <a:spcPts val="2650"/>
              </a:lnSpc>
              <a:buNone/>
            </a:pPr>
            <a:r>
              <a:rPr lang="en-US" sz="1650" dirty="0">
                <a:solidFill>
                  <a:srgbClr val="4A4A45"/>
                </a:solidFill>
                <a:latin typeface="Lato" pitchFamily="34" charset="0"/>
                <a:ea typeface="Lato" pitchFamily="34" charset="-122"/>
                <a:cs typeface="Lato" pitchFamily="34" charset="-120"/>
              </a:rPr>
              <a:t>All changes to medicine records are securely saved and instantly reflected in the database, ensuring accurate and accessible information.</a:t>
            </a:r>
            <a:endParaRPr lang="en-US" sz="16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pic>
        <p:nvPicPr>
          <p:cNvPr id="3" name="Image 1" descr="preencoded.png">    </p:cNvPr>
          <p:cNvPicPr>
            <a:picLocks noChangeAspect="1"/>
          </p:cNvPicPr>
          <p:nvPr/>
        </p:nvPicPr>
        <p:blipFill>
          <a:blip r:embed="rId2"/>
          <a:stretch>
            <a:fillRect/>
          </a:stretch>
        </p:blipFill>
        <p:spPr>
          <a:xfrm>
            <a:off x="4521637" y="1217533"/>
            <a:ext cx="8366760" cy="5121712"/>
          </a:xfrm>
          <a:prstGeom prst="rect">
            <a:avLst/>
          </a:prstGeom>
        </p:spPr>
      </p:pic>
      <p:sp>
        <p:nvSpPr>
          <p:cNvPr id="4" name="Text 0"/>
          <p:cNvSpPr/>
          <p:nvPr/>
        </p:nvSpPr>
        <p:spPr>
          <a:xfrm>
            <a:off x="4521637" y="6616898"/>
            <a:ext cx="9244727" cy="395049"/>
          </a:xfrm>
          <a:prstGeom prst="rect">
            <a:avLst/>
          </a:prstGeom>
          <a:noFill/>
          <a:ln/>
        </p:spPr>
        <p:txBody>
          <a:bodyPr wrap="none" lIns="0" tIns="0" rIns="0" bIns="0" rtlCol="0" anchor="t"/>
          <a:lstStyle/>
          <a:p>
            <a:pPr indent="0" marL="0">
              <a:lnSpc>
                <a:spcPts val="3100"/>
              </a:lnSpc>
              <a:buNone/>
            </a:pPr>
            <a:endParaRPr lang="en-US"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5573" y="891183"/>
            <a:ext cx="4926330" cy="553998"/>
          </a:xfrm>
          <a:prstGeom prst="rect">
            <a:avLst/>
          </a:prstGeom>
          <a:noFill/>
          <a:ln/>
        </p:spPr>
        <p:txBody>
          <a:bodyPr wrap="none" lIns="0" tIns="0" rIns="0" bIns="0" rtlCol="0" anchor="t"/>
          <a:lstStyle/>
          <a:p>
            <a:pPr indent="0" marL="0">
              <a:lnSpc>
                <a:spcPts val="4350"/>
              </a:lnSpc>
              <a:buNone/>
            </a:pPr>
            <a:r>
              <a:rPr lang="en-US" sz="3450" b="1" dirty="0">
                <a:solidFill>
                  <a:srgbClr val="282824"/>
                </a:solidFill>
                <a:latin typeface="Lato" pitchFamily="34" charset="0"/>
                <a:ea typeface="Lato" pitchFamily="34" charset="-122"/>
                <a:cs typeface="Lato" pitchFamily="34" charset="-120"/>
              </a:rPr>
              <a:t>Laboratory Management</a:t>
            </a:r>
            <a:endParaRPr lang="en-US" sz="3450" dirty="0"/>
          </a:p>
        </p:txBody>
      </p:sp>
      <p:sp>
        <p:nvSpPr>
          <p:cNvPr id="4" name="Text 1"/>
          <p:cNvSpPr/>
          <p:nvPr/>
        </p:nvSpPr>
        <p:spPr>
          <a:xfrm>
            <a:off x="775573" y="1694378"/>
            <a:ext cx="7592854" cy="443270"/>
          </a:xfrm>
          <a:prstGeom prst="rect">
            <a:avLst/>
          </a:prstGeom>
          <a:noFill/>
          <a:ln/>
        </p:spPr>
        <p:txBody>
          <a:bodyPr wrap="none" lIns="0" tIns="0" rIns="0" bIns="0" rtlCol="0" anchor="t"/>
          <a:lstStyle/>
          <a:p>
            <a:pPr indent="0" marL="0">
              <a:lnSpc>
                <a:spcPts val="3450"/>
              </a:lnSpc>
              <a:buNone/>
            </a:pPr>
            <a:r>
              <a:rPr lang="en-US" sz="2150" b="1" dirty="0">
                <a:solidFill>
                  <a:srgbClr val="4A4A45"/>
                </a:solidFill>
                <a:latin typeface="Lato" pitchFamily="34" charset="0"/>
                <a:ea typeface="Lato" pitchFamily="34" charset="-122"/>
                <a:cs typeface="Lato" pitchFamily="34" charset="-120"/>
              </a:rPr>
              <a:t>System Overview:</a:t>
            </a:r>
            <a:endParaRPr lang="en-US" sz="2150" dirty="0"/>
          </a:p>
        </p:txBody>
      </p:sp>
      <p:sp>
        <p:nvSpPr>
          <p:cNvPr id="5" name="Text 2"/>
          <p:cNvSpPr/>
          <p:nvPr/>
        </p:nvSpPr>
        <p:spPr>
          <a:xfrm>
            <a:off x="1130022" y="2386846"/>
            <a:ext cx="7238405" cy="708898"/>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4A4A45"/>
                </a:solidFill>
                <a:latin typeface="Lato" pitchFamily="34" charset="0"/>
                <a:ea typeface="Lato" pitchFamily="34" charset="-122"/>
                <a:cs typeface="Lato" pitchFamily="34" charset="-120"/>
              </a:rPr>
              <a:t>A Java Swing application for managing laboratory resources like reagents, biological samples, equipment, and consumables with CRUD operations.</a:t>
            </a:r>
            <a:endParaRPr lang="en-US" sz="1700" dirty="0"/>
          </a:p>
        </p:txBody>
      </p:sp>
      <p:sp>
        <p:nvSpPr>
          <p:cNvPr id="6" name="Text 3"/>
          <p:cNvSpPr/>
          <p:nvPr/>
        </p:nvSpPr>
        <p:spPr>
          <a:xfrm>
            <a:off x="775573" y="3344942"/>
            <a:ext cx="7592854" cy="443270"/>
          </a:xfrm>
          <a:prstGeom prst="rect">
            <a:avLst/>
          </a:prstGeom>
          <a:noFill/>
          <a:ln/>
        </p:spPr>
        <p:txBody>
          <a:bodyPr wrap="none" lIns="0" tIns="0" rIns="0" bIns="0" rtlCol="0" anchor="t"/>
          <a:lstStyle/>
          <a:p>
            <a:pPr indent="0" marL="0">
              <a:lnSpc>
                <a:spcPts val="3450"/>
              </a:lnSpc>
              <a:buNone/>
            </a:pPr>
            <a:r>
              <a:rPr lang="en-US" sz="2150" b="1" dirty="0">
                <a:solidFill>
                  <a:srgbClr val="4A4A45"/>
                </a:solidFill>
                <a:latin typeface="Lato" pitchFamily="34" charset="0"/>
                <a:ea typeface="Lato" pitchFamily="34" charset="-122"/>
                <a:cs typeface="Lato" pitchFamily="34" charset="-120"/>
              </a:rPr>
              <a:t>Features:</a:t>
            </a:r>
            <a:endParaRPr lang="en-US" sz="2150" dirty="0"/>
          </a:p>
        </p:txBody>
      </p:sp>
      <p:sp>
        <p:nvSpPr>
          <p:cNvPr id="7" name="Text 4"/>
          <p:cNvSpPr/>
          <p:nvPr/>
        </p:nvSpPr>
        <p:spPr>
          <a:xfrm>
            <a:off x="1130022" y="4037409"/>
            <a:ext cx="7238405" cy="354449"/>
          </a:xfrm>
          <a:prstGeom prst="rect">
            <a:avLst/>
          </a:prstGeom>
          <a:noFill/>
          <a:ln/>
        </p:spPr>
        <p:txBody>
          <a:bodyPr wrap="none" lIns="0" tIns="0" rIns="0" bIns="0" rtlCol="0" anchor="t"/>
          <a:lstStyle/>
          <a:p>
            <a:pPr algn="l" marL="342900" indent="-342900">
              <a:lnSpc>
                <a:spcPts val="2750"/>
              </a:lnSpc>
              <a:buSzPct val="100000"/>
              <a:buChar char="•"/>
            </a:pPr>
            <a:r>
              <a:rPr lang="en-US" sz="1700" b="1" dirty="0">
                <a:solidFill>
                  <a:srgbClr val="4A4A45"/>
                </a:solidFill>
                <a:latin typeface="Lato" pitchFamily="34" charset="0"/>
                <a:ea typeface="Lato" pitchFamily="34" charset="-122"/>
                <a:cs typeface="Lato" pitchFamily="34" charset="-120"/>
              </a:rPr>
              <a:t>Reagents:</a:t>
            </a:r>
            <a:pPr algn="l" indent="0" marL="0">
              <a:lnSpc>
                <a:spcPts val="2750"/>
              </a:lnSpc>
              <a:buNone/>
            </a:pPr>
            <a:r>
              <a:rPr lang="en-US" sz="1700" dirty="0">
                <a:solidFill>
                  <a:srgbClr val="4A4A45"/>
                </a:solidFill>
                <a:latin typeface="Lato" pitchFamily="34" charset="0"/>
                <a:ea typeface="Lato" pitchFamily="34" charset="-122"/>
                <a:cs typeface="Lato" pitchFamily="34" charset="-120"/>
              </a:rPr>
              <a:t> Add, update, delete, and view details like stock, batch, and expiry.</a:t>
            </a:r>
            <a:endParaRPr lang="en-US" sz="1700" dirty="0"/>
          </a:p>
        </p:txBody>
      </p:sp>
      <p:sp>
        <p:nvSpPr>
          <p:cNvPr id="8" name="Text 5"/>
          <p:cNvSpPr/>
          <p:nvPr/>
        </p:nvSpPr>
        <p:spPr>
          <a:xfrm>
            <a:off x="1130022" y="4469368"/>
            <a:ext cx="7238405" cy="354449"/>
          </a:xfrm>
          <a:prstGeom prst="rect">
            <a:avLst/>
          </a:prstGeom>
          <a:noFill/>
          <a:ln/>
        </p:spPr>
        <p:txBody>
          <a:bodyPr wrap="none" lIns="0" tIns="0" rIns="0" bIns="0" rtlCol="0" anchor="t"/>
          <a:lstStyle/>
          <a:p>
            <a:pPr algn="l" marL="342900" indent="-342900">
              <a:lnSpc>
                <a:spcPts val="2750"/>
              </a:lnSpc>
              <a:buSzPct val="100000"/>
              <a:buChar char="•"/>
            </a:pPr>
            <a:r>
              <a:rPr lang="en-US" sz="1700" b="1" dirty="0">
                <a:solidFill>
                  <a:srgbClr val="4A4A45"/>
                </a:solidFill>
                <a:latin typeface="Lato" pitchFamily="34" charset="0"/>
                <a:ea typeface="Lato" pitchFamily="34" charset="-122"/>
                <a:cs typeface="Lato" pitchFamily="34" charset="-120"/>
              </a:rPr>
              <a:t>Biological Samples:</a:t>
            </a:r>
            <a:pPr algn="l" indent="0" marL="0">
              <a:lnSpc>
                <a:spcPts val="2750"/>
              </a:lnSpc>
              <a:buNone/>
            </a:pPr>
            <a:r>
              <a:rPr lang="en-US" sz="1700" dirty="0">
                <a:solidFill>
                  <a:srgbClr val="4A4A45"/>
                </a:solidFill>
                <a:latin typeface="Lato" pitchFamily="34" charset="0"/>
                <a:ea typeface="Lato" pitchFamily="34" charset="-122"/>
                <a:cs typeface="Lato" pitchFamily="34" charset="-120"/>
              </a:rPr>
              <a:t> Manage sample collection, status, and patient ID.</a:t>
            </a:r>
            <a:endParaRPr lang="en-US" sz="1700" dirty="0"/>
          </a:p>
        </p:txBody>
      </p:sp>
      <p:sp>
        <p:nvSpPr>
          <p:cNvPr id="9" name="Text 6"/>
          <p:cNvSpPr/>
          <p:nvPr/>
        </p:nvSpPr>
        <p:spPr>
          <a:xfrm>
            <a:off x="1130022" y="4901327"/>
            <a:ext cx="7238405" cy="354449"/>
          </a:xfrm>
          <a:prstGeom prst="rect">
            <a:avLst/>
          </a:prstGeom>
          <a:noFill/>
          <a:ln/>
        </p:spPr>
        <p:txBody>
          <a:bodyPr wrap="none" lIns="0" tIns="0" rIns="0" bIns="0" rtlCol="0" anchor="t"/>
          <a:lstStyle/>
          <a:p>
            <a:pPr algn="l" marL="342900" indent="-342900">
              <a:lnSpc>
                <a:spcPts val="2750"/>
              </a:lnSpc>
              <a:buSzPct val="100000"/>
              <a:buChar char="•"/>
            </a:pPr>
            <a:r>
              <a:rPr lang="en-US" sz="1700" b="1" dirty="0">
                <a:solidFill>
                  <a:srgbClr val="4A4A45"/>
                </a:solidFill>
                <a:latin typeface="Lato" pitchFamily="34" charset="0"/>
                <a:ea typeface="Lato" pitchFamily="34" charset="-122"/>
                <a:cs typeface="Lato" pitchFamily="34" charset="-120"/>
              </a:rPr>
              <a:t>Equipment:</a:t>
            </a:r>
            <a:pPr algn="l" indent="0" marL="0">
              <a:lnSpc>
                <a:spcPts val="2750"/>
              </a:lnSpc>
              <a:buNone/>
            </a:pPr>
            <a:r>
              <a:rPr lang="en-US" sz="1700" dirty="0">
                <a:solidFill>
                  <a:srgbClr val="4A4A45"/>
                </a:solidFill>
                <a:latin typeface="Lato" pitchFamily="34" charset="0"/>
                <a:ea typeface="Lato" pitchFamily="34" charset="-122"/>
                <a:cs typeface="Lato" pitchFamily="34" charset="-120"/>
              </a:rPr>
              <a:t> Track equipment details, maintenance, and status.</a:t>
            </a:r>
            <a:endParaRPr lang="en-US" sz="1700" dirty="0"/>
          </a:p>
        </p:txBody>
      </p:sp>
      <p:sp>
        <p:nvSpPr>
          <p:cNvPr id="10" name="Text 7"/>
          <p:cNvSpPr/>
          <p:nvPr/>
        </p:nvSpPr>
        <p:spPr>
          <a:xfrm>
            <a:off x="1130022" y="5333286"/>
            <a:ext cx="7238405" cy="354449"/>
          </a:xfrm>
          <a:prstGeom prst="rect">
            <a:avLst/>
          </a:prstGeom>
          <a:noFill/>
          <a:ln/>
        </p:spPr>
        <p:txBody>
          <a:bodyPr wrap="none" lIns="0" tIns="0" rIns="0" bIns="0" rtlCol="0" anchor="t"/>
          <a:lstStyle/>
          <a:p>
            <a:pPr algn="l" marL="342900" indent="-342900">
              <a:lnSpc>
                <a:spcPts val="2750"/>
              </a:lnSpc>
              <a:buSzPct val="100000"/>
              <a:buChar char="•"/>
            </a:pPr>
            <a:r>
              <a:rPr lang="en-US" sz="1700" b="1" dirty="0">
                <a:solidFill>
                  <a:srgbClr val="4A4A45"/>
                </a:solidFill>
                <a:latin typeface="Lato" pitchFamily="34" charset="0"/>
                <a:ea typeface="Lato" pitchFamily="34" charset="-122"/>
                <a:cs typeface="Lato" pitchFamily="34" charset="-120"/>
              </a:rPr>
              <a:t>Consumables:</a:t>
            </a:r>
            <a:pPr algn="l" indent="0" marL="0">
              <a:lnSpc>
                <a:spcPts val="2750"/>
              </a:lnSpc>
              <a:buNone/>
            </a:pPr>
            <a:r>
              <a:rPr lang="en-US" sz="1700" dirty="0">
                <a:solidFill>
                  <a:srgbClr val="4A4A45"/>
                </a:solidFill>
                <a:latin typeface="Lato" pitchFamily="34" charset="0"/>
                <a:ea typeface="Lato" pitchFamily="34" charset="-122"/>
                <a:cs typeface="Lato" pitchFamily="34" charset="-120"/>
              </a:rPr>
              <a:t> Manage stock, supplier info, and reorder levels.</a:t>
            </a:r>
            <a:endParaRPr lang="en-US" sz="1700" dirty="0"/>
          </a:p>
        </p:txBody>
      </p:sp>
      <p:sp>
        <p:nvSpPr>
          <p:cNvPr id="11" name="Text 8"/>
          <p:cNvSpPr/>
          <p:nvPr/>
        </p:nvSpPr>
        <p:spPr>
          <a:xfrm>
            <a:off x="775573" y="5936933"/>
            <a:ext cx="7592854" cy="443270"/>
          </a:xfrm>
          <a:prstGeom prst="rect">
            <a:avLst/>
          </a:prstGeom>
          <a:noFill/>
          <a:ln/>
        </p:spPr>
        <p:txBody>
          <a:bodyPr wrap="none" lIns="0" tIns="0" rIns="0" bIns="0" rtlCol="0" anchor="t"/>
          <a:lstStyle/>
          <a:p>
            <a:pPr indent="0" marL="0">
              <a:lnSpc>
                <a:spcPts val="3450"/>
              </a:lnSpc>
              <a:buNone/>
            </a:pPr>
            <a:r>
              <a:rPr lang="en-US" sz="2150" b="1" dirty="0">
                <a:solidFill>
                  <a:srgbClr val="4A4A45"/>
                </a:solidFill>
                <a:latin typeface="Lato" pitchFamily="34" charset="0"/>
                <a:ea typeface="Lato" pitchFamily="34" charset="-122"/>
                <a:cs typeface="Lato" pitchFamily="34" charset="-120"/>
              </a:rPr>
              <a:t>Data Management:</a:t>
            </a:r>
            <a:endParaRPr lang="en-US" sz="2150" dirty="0"/>
          </a:p>
        </p:txBody>
      </p:sp>
      <p:sp>
        <p:nvSpPr>
          <p:cNvPr id="12" name="Text 9"/>
          <p:cNvSpPr/>
          <p:nvPr/>
        </p:nvSpPr>
        <p:spPr>
          <a:xfrm>
            <a:off x="1130022" y="6629400"/>
            <a:ext cx="7238405" cy="708898"/>
          </a:xfrm>
          <a:prstGeom prst="rect">
            <a:avLst/>
          </a:prstGeom>
          <a:noFill/>
          <a:ln/>
        </p:spPr>
        <p:txBody>
          <a:bodyPr wrap="square" lIns="0" tIns="0" rIns="0" bIns="0" rtlCol="0" anchor="t"/>
          <a:lstStyle/>
          <a:p>
            <a:pPr algn="l" marL="342900" indent="-342900">
              <a:lnSpc>
                <a:spcPts val="2750"/>
              </a:lnSpc>
              <a:buSzPct val="100000"/>
              <a:buChar char="•"/>
            </a:pPr>
            <a:r>
              <a:rPr lang="en-US" sz="1700" dirty="0">
                <a:solidFill>
                  <a:srgbClr val="4A4A45"/>
                </a:solidFill>
                <a:latin typeface="Lato" pitchFamily="34" charset="0"/>
                <a:ea typeface="Lato" pitchFamily="34" charset="-122"/>
                <a:cs typeface="Lato" pitchFamily="34" charset="-120"/>
              </a:rPr>
              <a:t>Use a database (MySQL) for storing data and ensure CRUD operations reflect in real-time.</a:t>
            </a:r>
            <a:endParaRPr lang="en-US"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976432"/>
            <a:ext cx="4937760" cy="617101"/>
          </a:xfrm>
          <a:prstGeom prst="rect">
            <a:avLst/>
          </a:prstGeom>
          <a:noFill/>
          <a:ln/>
        </p:spPr>
        <p:txBody>
          <a:bodyPr wrap="none" lIns="0" tIns="0" rIns="0" bIns="0" rtlCol="0" anchor="t"/>
          <a:lstStyle/>
          <a:p>
            <a:pPr indent="0" marL="0">
              <a:lnSpc>
                <a:spcPts val="4850"/>
              </a:lnSpc>
              <a:buNone/>
            </a:pPr>
            <a:r>
              <a:rPr lang="en-US" sz="3850" b="1" dirty="0">
                <a:solidFill>
                  <a:srgbClr val="282824"/>
                </a:solidFill>
                <a:latin typeface="Lato" pitchFamily="34" charset="0"/>
                <a:ea typeface="Lato" pitchFamily="34" charset="-122"/>
                <a:cs typeface="Lato" pitchFamily="34" charset="-120"/>
              </a:rPr>
              <a:t>Additional Features:</a:t>
            </a:r>
            <a:endParaRPr lang="en-US" sz="3850" dirty="0"/>
          </a:p>
        </p:txBody>
      </p:sp>
      <p:sp>
        <p:nvSpPr>
          <p:cNvPr id="4" name="Text 1"/>
          <p:cNvSpPr/>
          <p:nvPr/>
        </p:nvSpPr>
        <p:spPr>
          <a:xfrm>
            <a:off x="6745367" y="1840349"/>
            <a:ext cx="7020997"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4A4A45"/>
                </a:solidFill>
                <a:latin typeface="Lato" pitchFamily="34" charset="0"/>
                <a:ea typeface="Lato" pitchFamily="34" charset="-122"/>
                <a:cs typeface="Lato" pitchFamily="34" charset="-120"/>
              </a:rPr>
              <a:t>Search &amp; Filter:</a:t>
            </a:r>
            <a:pPr algn="l" indent="0" marL="0">
              <a:lnSpc>
                <a:spcPts val="3100"/>
              </a:lnSpc>
              <a:buNone/>
            </a:pPr>
            <a:r>
              <a:rPr lang="en-US" sz="1900" dirty="0">
                <a:solidFill>
                  <a:srgbClr val="4A4A45"/>
                </a:solidFill>
                <a:latin typeface="Lato" pitchFamily="34" charset="0"/>
                <a:ea typeface="Lato" pitchFamily="34" charset="-122"/>
                <a:cs typeface="Lato" pitchFamily="34" charset="-120"/>
              </a:rPr>
              <a:t> Quickly find specific data within categories.</a:t>
            </a:r>
            <a:endParaRPr lang="en-US" sz="1900" dirty="0"/>
          </a:p>
        </p:txBody>
      </p:sp>
      <p:sp>
        <p:nvSpPr>
          <p:cNvPr id="5" name="Text 2"/>
          <p:cNvSpPr/>
          <p:nvPr/>
        </p:nvSpPr>
        <p:spPr>
          <a:xfrm>
            <a:off x="6745367" y="2321719"/>
            <a:ext cx="7020997"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4A4A45"/>
                </a:solidFill>
                <a:latin typeface="Lato" pitchFamily="34" charset="0"/>
                <a:ea typeface="Lato" pitchFamily="34" charset="-122"/>
                <a:cs typeface="Lato" pitchFamily="34" charset="-120"/>
              </a:rPr>
              <a:t>Data Validation:</a:t>
            </a:r>
            <a:pPr algn="l" indent="0" marL="0">
              <a:lnSpc>
                <a:spcPts val="3100"/>
              </a:lnSpc>
              <a:buNone/>
            </a:pPr>
            <a:r>
              <a:rPr lang="en-US" sz="1900" dirty="0">
                <a:solidFill>
                  <a:srgbClr val="4A4A45"/>
                </a:solidFill>
                <a:latin typeface="Lato" pitchFamily="34" charset="0"/>
                <a:ea typeface="Lato" pitchFamily="34" charset="-122"/>
                <a:cs typeface="Lato" pitchFamily="34" charset="-120"/>
              </a:rPr>
              <a:t> Ensure input accuracy.</a:t>
            </a:r>
            <a:endParaRPr lang="en-US" sz="1900" dirty="0"/>
          </a:p>
        </p:txBody>
      </p:sp>
      <p:sp>
        <p:nvSpPr>
          <p:cNvPr id="6" name="Text 3"/>
          <p:cNvSpPr/>
          <p:nvPr/>
        </p:nvSpPr>
        <p:spPr>
          <a:xfrm>
            <a:off x="6745367" y="2803088"/>
            <a:ext cx="7020997"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4A4A45"/>
                </a:solidFill>
                <a:latin typeface="Lato" pitchFamily="34" charset="0"/>
                <a:ea typeface="Lato" pitchFamily="34" charset="-122"/>
                <a:cs typeface="Lato" pitchFamily="34" charset="-120"/>
              </a:rPr>
              <a:t>Reports (Optional):</a:t>
            </a:r>
            <a:pPr algn="l" indent="0" marL="0">
              <a:lnSpc>
                <a:spcPts val="3100"/>
              </a:lnSpc>
              <a:buNone/>
            </a:pPr>
            <a:r>
              <a:rPr lang="en-US" sz="1900" dirty="0">
                <a:solidFill>
                  <a:srgbClr val="4A4A45"/>
                </a:solidFill>
                <a:latin typeface="Lato" pitchFamily="34" charset="0"/>
                <a:ea typeface="Lato" pitchFamily="34" charset="-122"/>
                <a:cs typeface="Lato" pitchFamily="34" charset="-120"/>
              </a:rPr>
              <a:t> Generate usage and stock reports.</a:t>
            </a:r>
            <a:endParaRPr lang="en-US" sz="1900" dirty="0"/>
          </a:p>
        </p:txBody>
      </p:sp>
      <p:sp>
        <p:nvSpPr>
          <p:cNvPr id="7" name="Text 4"/>
          <p:cNvSpPr/>
          <p:nvPr/>
        </p:nvSpPr>
        <p:spPr>
          <a:xfrm>
            <a:off x="6350437" y="3568422"/>
            <a:ext cx="4937760" cy="617101"/>
          </a:xfrm>
          <a:prstGeom prst="rect">
            <a:avLst/>
          </a:prstGeom>
          <a:noFill/>
          <a:ln/>
        </p:spPr>
        <p:txBody>
          <a:bodyPr wrap="none" lIns="0" tIns="0" rIns="0" bIns="0" rtlCol="0" anchor="t"/>
          <a:lstStyle/>
          <a:p>
            <a:pPr indent="0" marL="0">
              <a:lnSpc>
                <a:spcPts val="4850"/>
              </a:lnSpc>
              <a:buNone/>
            </a:pPr>
            <a:r>
              <a:rPr lang="en-US" sz="3850" b="1" dirty="0">
                <a:solidFill>
                  <a:srgbClr val="282824"/>
                </a:solidFill>
                <a:latin typeface="Lato" pitchFamily="34" charset="0"/>
                <a:ea typeface="Lato" pitchFamily="34" charset="-122"/>
                <a:cs typeface="Lato" pitchFamily="34" charset="-120"/>
              </a:rPr>
              <a:t>Future Scope:</a:t>
            </a:r>
            <a:endParaRPr lang="en-US" sz="3850" dirty="0"/>
          </a:p>
        </p:txBody>
      </p:sp>
      <p:sp>
        <p:nvSpPr>
          <p:cNvPr id="8" name="Text 5"/>
          <p:cNvSpPr/>
          <p:nvPr/>
        </p:nvSpPr>
        <p:spPr>
          <a:xfrm>
            <a:off x="6745367" y="4555808"/>
            <a:ext cx="7020997"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4A4A45"/>
                </a:solidFill>
                <a:latin typeface="Lato" pitchFamily="34" charset="0"/>
                <a:ea typeface="Lato" pitchFamily="34" charset="-122"/>
                <a:cs typeface="Lato" pitchFamily="34" charset="-120"/>
              </a:rPr>
              <a:t>Expand to integrate with hospital systems, add automation (e.g., low stock alerts), and support cloud storage.</a:t>
            </a:r>
            <a:endParaRPr lang="en-US" sz="1900" dirty="0"/>
          </a:p>
        </p:txBody>
      </p:sp>
      <p:sp>
        <p:nvSpPr>
          <p:cNvPr id="9" name="Text 6"/>
          <p:cNvSpPr/>
          <p:nvPr/>
        </p:nvSpPr>
        <p:spPr>
          <a:xfrm>
            <a:off x="6350437" y="5716191"/>
            <a:ext cx="6172200" cy="771525"/>
          </a:xfrm>
          <a:prstGeom prst="rect">
            <a:avLst/>
          </a:prstGeom>
          <a:noFill/>
          <a:ln/>
        </p:spPr>
        <p:txBody>
          <a:bodyPr wrap="none" lIns="0" tIns="0" rIns="0" bIns="0" rtlCol="0" anchor="t"/>
          <a:lstStyle/>
          <a:p>
            <a:pPr indent="0" marL="0">
              <a:lnSpc>
                <a:spcPts val="6050"/>
              </a:lnSpc>
              <a:buNone/>
            </a:pPr>
            <a:endParaRPr lang="en-US" sz="4850" dirty="0"/>
          </a:p>
        </p:txBody>
      </p:sp>
      <p:sp>
        <p:nvSpPr>
          <p:cNvPr id="10" name="Text 7"/>
          <p:cNvSpPr/>
          <p:nvPr/>
        </p:nvSpPr>
        <p:spPr>
          <a:xfrm>
            <a:off x="6350437" y="6858000"/>
            <a:ext cx="7415927" cy="395049"/>
          </a:xfrm>
          <a:prstGeom prst="rect">
            <a:avLst/>
          </a:prstGeom>
          <a:noFill/>
          <a:ln/>
        </p:spPr>
        <p:txBody>
          <a:bodyPr wrap="none" lIns="0" tIns="0" rIns="0" bIns="0" rtlCol="0" anchor="t"/>
          <a:lstStyle/>
          <a:p>
            <a:pPr indent="0" marL="0">
              <a:lnSpc>
                <a:spcPts val="3100"/>
              </a:lnSpc>
              <a:buNone/>
            </a:pPr>
            <a:endParaRPr lang="en-US" sz="1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263372"/>
            <a:ext cx="6905149" cy="771525"/>
          </a:xfrm>
          <a:prstGeom prst="rect">
            <a:avLst/>
          </a:prstGeom>
          <a:noFill/>
          <a:ln/>
        </p:spPr>
        <p:txBody>
          <a:bodyPr wrap="none" lIns="0" tIns="0" rIns="0" bIns="0" rtlCol="0" anchor="t"/>
          <a:lstStyle/>
          <a:p>
            <a:pPr indent="0" marL="0">
              <a:lnSpc>
                <a:spcPts val="6050"/>
              </a:lnSpc>
              <a:buNone/>
            </a:pPr>
            <a:r>
              <a:rPr lang="en-US" sz="4850" b="1" dirty="0">
                <a:solidFill>
                  <a:srgbClr val="282824"/>
                </a:solidFill>
                <a:latin typeface="Lato" pitchFamily="34" charset="0"/>
                <a:ea typeface="Lato" pitchFamily="34" charset="-122"/>
                <a:cs typeface="Lato" pitchFamily="34" charset="-120"/>
              </a:rPr>
              <a:t>Ambulance Management</a:t>
            </a:r>
            <a:endParaRPr lang="en-US" sz="4850" dirty="0"/>
          </a:p>
        </p:txBody>
      </p:sp>
      <p:sp>
        <p:nvSpPr>
          <p:cNvPr id="4" name="Text 1"/>
          <p:cNvSpPr/>
          <p:nvPr/>
        </p:nvSpPr>
        <p:spPr>
          <a:xfrm>
            <a:off x="864037" y="2405182"/>
            <a:ext cx="7415927" cy="1580198"/>
          </a:xfrm>
          <a:prstGeom prst="rect">
            <a:avLst/>
          </a:prstGeom>
          <a:noFill/>
          <a:ln/>
        </p:spPr>
        <p:txBody>
          <a:bodyPr wrap="square" lIns="0" tIns="0" rIns="0" bIns="0" rtlCol="0" anchor="t"/>
          <a:lstStyle/>
          <a:p>
            <a:pPr indent="0" marL="0">
              <a:lnSpc>
                <a:spcPts val="3100"/>
              </a:lnSpc>
              <a:buNone/>
            </a:pPr>
            <a:r>
              <a:rPr lang="en-US" sz="1900" dirty="0">
                <a:solidFill>
                  <a:srgbClr val="4A4A45"/>
                </a:solidFill>
                <a:latin typeface="Lato" pitchFamily="34" charset="0"/>
                <a:ea typeface="Lato" pitchFamily="34" charset="-122"/>
                <a:cs typeface="Lato" pitchFamily="34" charset="-120"/>
              </a:rPr>
              <a:t>The </a:t>
            </a:r>
            <a:pPr indent="0" marL="0">
              <a:lnSpc>
                <a:spcPts val="3100"/>
              </a:lnSpc>
              <a:buNone/>
            </a:pPr>
            <a:r>
              <a:rPr lang="en-US" sz="1900" b="1" dirty="0">
                <a:solidFill>
                  <a:srgbClr val="4A4A45"/>
                </a:solidFill>
                <a:latin typeface="Lato" pitchFamily="34" charset="0"/>
                <a:ea typeface="Lato" pitchFamily="34" charset="-122"/>
                <a:cs typeface="Lato" pitchFamily="34" charset="-120"/>
              </a:rPr>
              <a:t>Ambulance Management System</a:t>
            </a:r>
            <a:pPr indent="0" marL="0">
              <a:lnSpc>
                <a:spcPts val="3100"/>
              </a:lnSpc>
              <a:buNone/>
            </a:pPr>
            <a:r>
              <a:rPr lang="en-US" sz="1900" dirty="0">
                <a:solidFill>
                  <a:srgbClr val="4A4A45"/>
                </a:solidFill>
                <a:latin typeface="Lato" pitchFamily="34" charset="0"/>
                <a:ea typeface="Lato" pitchFamily="34" charset="-122"/>
                <a:cs typeface="Lato" pitchFamily="34" charset="-120"/>
              </a:rPr>
              <a:t> is designed to efficiently manage ambulance services, ensuring timely dispatch and smooth operation. The system allows administrators to manage data related to ambulances and track dispatch operations effectively.</a:t>
            </a:r>
            <a:endParaRPr lang="en-US" sz="1900" dirty="0"/>
          </a:p>
        </p:txBody>
      </p:sp>
      <p:sp>
        <p:nvSpPr>
          <p:cNvPr id="5" name="Text 2"/>
          <p:cNvSpPr/>
          <p:nvPr/>
        </p:nvSpPr>
        <p:spPr>
          <a:xfrm>
            <a:off x="864037" y="4263033"/>
            <a:ext cx="7415927" cy="395049"/>
          </a:xfrm>
          <a:prstGeom prst="rect">
            <a:avLst/>
          </a:prstGeom>
          <a:noFill/>
          <a:ln/>
        </p:spPr>
        <p:txBody>
          <a:bodyPr wrap="none" lIns="0" tIns="0" rIns="0" bIns="0" rtlCol="0" anchor="t"/>
          <a:lstStyle/>
          <a:p>
            <a:pPr indent="0" marL="0">
              <a:lnSpc>
                <a:spcPts val="3100"/>
              </a:lnSpc>
              <a:buNone/>
            </a:pPr>
            <a:r>
              <a:rPr lang="en-US" sz="1900" b="1" dirty="0">
                <a:solidFill>
                  <a:srgbClr val="4A4A45"/>
                </a:solidFill>
                <a:latin typeface="Lato" pitchFamily="34" charset="0"/>
                <a:ea typeface="Lato" pitchFamily="34" charset="-122"/>
                <a:cs typeface="Lato" pitchFamily="34" charset="-120"/>
              </a:rPr>
              <a:t>Key Features:</a:t>
            </a:r>
            <a:endParaRPr lang="en-US" sz="1900" dirty="0"/>
          </a:p>
        </p:txBody>
      </p:sp>
      <p:sp>
        <p:nvSpPr>
          <p:cNvPr id="6" name="Text 3"/>
          <p:cNvSpPr/>
          <p:nvPr/>
        </p:nvSpPr>
        <p:spPr>
          <a:xfrm>
            <a:off x="1258967" y="4935736"/>
            <a:ext cx="702099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4A4A45"/>
                </a:solidFill>
                <a:latin typeface="Lato" pitchFamily="34" charset="0"/>
                <a:ea typeface="Lato" pitchFamily="34" charset="-122"/>
                <a:cs typeface="Lato" pitchFamily="34" charset="-120"/>
              </a:rPr>
              <a:t>Data Management</a:t>
            </a:r>
            <a:endParaRPr lang="en-US" sz="1900" dirty="0"/>
          </a:p>
        </p:txBody>
      </p:sp>
      <p:sp>
        <p:nvSpPr>
          <p:cNvPr id="7" name="Text 4"/>
          <p:cNvSpPr/>
          <p:nvPr/>
        </p:nvSpPr>
        <p:spPr>
          <a:xfrm>
            <a:off x="1258967" y="5417106"/>
            <a:ext cx="702099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4A4A45"/>
                </a:solidFill>
                <a:latin typeface="Lato" pitchFamily="34" charset="0"/>
                <a:ea typeface="Lato" pitchFamily="34" charset="-122"/>
                <a:cs typeface="Lato" pitchFamily="34" charset="-120"/>
              </a:rPr>
              <a:t>Ambulance Dispatch</a:t>
            </a:r>
            <a:endParaRPr lang="en-US" sz="1900" dirty="0"/>
          </a:p>
        </p:txBody>
      </p:sp>
      <p:sp>
        <p:nvSpPr>
          <p:cNvPr id="8" name="Text 5"/>
          <p:cNvSpPr/>
          <p:nvPr/>
        </p:nvSpPr>
        <p:spPr>
          <a:xfrm>
            <a:off x="1258967" y="5898475"/>
            <a:ext cx="7020997"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4A4A45"/>
                </a:solidFill>
                <a:latin typeface="Lato" pitchFamily="34" charset="0"/>
                <a:ea typeface="Lato" pitchFamily="34" charset="-122"/>
                <a:cs typeface="Lato" pitchFamily="34" charset="-120"/>
              </a:rPr>
              <a:t>Data Visualization(still work in progress)</a:t>
            </a:r>
            <a:endParaRPr lang="en-US" sz="1900" dirty="0"/>
          </a:p>
        </p:txBody>
      </p:sp>
      <p:sp>
        <p:nvSpPr>
          <p:cNvPr id="9" name="Text 6"/>
          <p:cNvSpPr/>
          <p:nvPr/>
        </p:nvSpPr>
        <p:spPr>
          <a:xfrm>
            <a:off x="864037" y="6571178"/>
            <a:ext cx="7415927" cy="395049"/>
          </a:xfrm>
          <a:prstGeom prst="rect">
            <a:avLst/>
          </a:prstGeom>
          <a:noFill/>
          <a:ln/>
        </p:spPr>
        <p:txBody>
          <a:bodyPr wrap="none" lIns="0" tIns="0" rIns="0" bIns="0" rtlCol="0" anchor="t"/>
          <a:lstStyle/>
          <a:p>
            <a:pPr indent="0" marL="0">
              <a:lnSpc>
                <a:spcPts val="3100"/>
              </a:lnSpc>
              <a:buNone/>
            </a:pPr>
            <a:endParaRPr lang="en-US" sz="1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79239" y="455533"/>
            <a:ext cx="7687032" cy="6553081"/>
          </a:xfrm>
          <a:prstGeom prst="rect">
            <a:avLst/>
          </a:prstGeom>
        </p:spPr>
      </p:pic>
      <p:sp>
        <p:nvSpPr>
          <p:cNvPr id="3" name="Text 0"/>
          <p:cNvSpPr/>
          <p:nvPr/>
        </p:nvSpPr>
        <p:spPr>
          <a:xfrm>
            <a:off x="579239" y="7256859"/>
            <a:ext cx="4137779" cy="517088"/>
          </a:xfrm>
          <a:prstGeom prst="rect">
            <a:avLst/>
          </a:prstGeom>
          <a:noFill/>
          <a:ln/>
        </p:spPr>
        <p:txBody>
          <a:bodyPr wrap="none" lIns="0" tIns="0" rIns="0" bIns="0" rtlCol="0" anchor="t"/>
          <a:lstStyle/>
          <a:p>
            <a:pPr indent="0" marL="0">
              <a:lnSpc>
                <a:spcPts val="4050"/>
              </a:lnSpc>
              <a:buNone/>
            </a:pPr>
            <a:endParaRPr lang="en-US" sz="32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85336" y="757118"/>
            <a:ext cx="8118277" cy="701278"/>
          </a:xfrm>
          <a:prstGeom prst="rect">
            <a:avLst/>
          </a:prstGeom>
          <a:noFill/>
          <a:ln/>
        </p:spPr>
        <p:txBody>
          <a:bodyPr wrap="none" lIns="0" tIns="0" rIns="0" bIns="0" rtlCol="0" anchor="t"/>
          <a:lstStyle/>
          <a:p>
            <a:pPr indent="0" marL="0">
              <a:lnSpc>
                <a:spcPts val="5500"/>
              </a:lnSpc>
              <a:buNone/>
            </a:pPr>
            <a:r>
              <a:rPr lang="en-US" sz="4400" b="1" dirty="0">
                <a:solidFill>
                  <a:srgbClr val="282824"/>
                </a:solidFill>
                <a:latin typeface="Lato" pitchFamily="34" charset="0"/>
                <a:ea typeface="Lato" pitchFamily="34" charset="-122"/>
                <a:cs typeface="Lato" pitchFamily="34" charset="-120"/>
              </a:rPr>
              <a:t>flow of Ambulance Management</a:t>
            </a:r>
            <a:endParaRPr lang="en-US" sz="4400" dirty="0"/>
          </a:p>
        </p:txBody>
      </p:sp>
      <p:pic>
        <p:nvPicPr>
          <p:cNvPr id="3" name="Image 0" descr="preencoded.png">    </p:cNvPr>
          <p:cNvPicPr>
            <a:picLocks noChangeAspect="1"/>
          </p:cNvPicPr>
          <p:nvPr/>
        </p:nvPicPr>
        <p:blipFill>
          <a:blip r:embed="rId1"/>
          <a:stretch>
            <a:fillRect/>
          </a:stretch>
        </p:blipFill>
        <p:spPr>
          <a:xfrm>
            <a:off x="785336" y="1907143"/>
            <a:ext cx="3264932" cy="897493"/>
          </a:xfrm>
          <a:prstGeom prst="rect">
            <a:avLst/>
          </a:prstGeom>
        </p:spPr>
      </p:pic>
      <p:sp>
        <p:nvSpPr>
          <p:cNvPr id="4" name="Text 1"/>
          <p:cNvSpPr/>
          <p:nvPr/>
        </p:nvSpPr>
        <p:spPr>
          <a:xfrm>
            <a:off x="1368504" y="3141107"/>
            <a:ext cx="2457450" cy="718185"/>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4A4A45"/>
                </a:solidFill>
                <a:latin typeface="Lato" pitchFamily="34" charset="0"/>
                <a:ea typeface="Lato" pitchFamily="34" charset="-122"/>
                <a:cs typeface="Lato" pitchFamily="34" charset="-120"/>
              </a:rPr>
              <a:t>Username and Password Authentication</a:t>
            </a:r>
            <a:endParaRPr lang="en-US" sz="1750" dirty="0"/>
          </a:p>
        </p:txBody>
      </p:sp>
      <p:sp>
        <p:nvSpPr>
          <p:cNvPr id="5" name="Text 2"/>
          <p:cNvSpPr/>
          <p:nvPr/>
        </p:nvSpPr>
        <p:spPr>
          <a:xfrm>
            <a:off x="1368504" y="3937754"/>
            <a:ext cx="2457450" cy="1077278"/>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4A4A45"/>
                </a:solidFill>
                <a:latin typeface="Lato" pitchFamily="34" charset="0"/>
                <a:ea typeface="Lato" pitchFamily="34" charset="-122"/>
                <a:cs typeface="Lato" pitchFamily="34" charset="-120"/>
              </a:rPr>
              <a:t>Secure Access for Admins and Dispatch Operators</a:t>
            </a:r>
            <a:endParaRPr lang="en-US" sz="1750" dirty="0"/>
          </a:p>
        </p:txBody>
      </p:sp>
      <p:sp>
        <p:nvSpPr>
          <p:cNvPr id="6" name="Text 3"/>
          <p:cNvSpPr/>
          <p:nvPr/>
        </p:nvSpPr>
        <p:spPr>
          <a:xfrm>
            <a:off x="1009650" y="5149572"/>
            <a:ext cx="2816304" cy="359092"/>
          </a:xfrm>
          <a:prstGeom prst="rect">
            <a:avLst/>
          </a:prstGeom>
          <a:noFill/>
          <a:ln/>
        </p:spPr>
        <p:txBody>
          <a:bodyPr wrap="none" lIns="0" tIns="0" rIns="0" bIns="0" rtlCol="0" anchor="t"/>
          <a:lstStyle/>
          <a:p>
            <a:pPr algn="l" indent="0" marL="0">
              <a:lnSpc>
                <a:spcPts val="2800"/>
              </a:lnSpc>
              <a:buNone/>
            </a:pPr>
            <a:endParaRPr lang="en-US" sz="1750" dirty="0"/>
          </a:p>
        </p:txBody>
      </p:sp>
      <p:pic>
        <p:nvPicPr>
          <p:cNvPr id="7" name="Image 1" descr="preencoded.png">    </p:cNvPr>
          <p:cNvPicPr>
            <a:picLocks noChangeAspect="1"/>
          </p:cNvPicPr>
          <p:nvPr/>
        </p:nvPicPr>
        <p:blipFill>
          <a:blip r:embed="rId2"/>
          <a:stretch>
            <a:fillRect/>
          </a:stretch>
        </p:blipFill>
        <p:spPr>
          <a:xfrm>
            <a:off x="4050268" y="1907143"/>
            <a:ext cx="3264932" cy="897493"/>
          </a:xfrm>
          <a:prstGeom prst="rect">
            <a:avLst/>
          </a:prstGeom>
        </p:spPr>
      </p:pic>
      <p:sp>
        <p:nvSpPr>
          <p:cNvPr id="8" name="Text 4"/>
          <p:cNvSpPr/>
          <p:nvPr/>
        </p:nvSpPr>
        <p:spPr>
          <a:xfrm>
            <a:off x="4633436" y="3141107"/>
            <a:ext cx="2457450" cy="718185"/>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4A4A45"/>
                </a:solidFill>
                <a:latin typeface="Lato" pitchFamily="34" charset="0"/>
                <a:ea typeface="Lato" pitchFamily="34" charset="-122"/>
                <a:cs typeface="Lato" pitchFamily="34" charset="-120"/>
              </a:rPr>
              <a:t>Search:</a:t>
            </a:r>
            <a:pPr algn="l" indent="0" marL="0">
              <a:lnSpc>
                <a:spcPts val="2800"/>
              </a:lnSpc>
              <a:buNone/>
            </a:pPr>
            <a:r>
              <a:rPr lang="en-US" sz="1750" dirty="0">
                <a:solidFill>
                  <a:srgbClr val="4A4A45"/>
                </a:solidFill>
                <a:latin typeface="Lato" pitchFamily="34" charset="0"/>
                <a:ea typeface="Lato" pitchFamily="34" charset="-122"/>
                <a:cs typeface="Lato" pitchFamily="34" charset="-120"/>
              </a:rPr>
              <a:t> Locate specific ambulance data.</a:t>
            </a:r>
            <a:endParaRPr lang="en-US" sz="1750" dirty="0"/>
          </a:p>
        </p:txBody>
      </p:sp>
      <p:sp>
        <p:nvSpPr>
          <p:cNvPr id="9" name="Text 5"/>
          <p:cNvSpPr/>
          <p:nvPr/>
        </p:nvSpPr>
        <p:spPr>
          <a:xfrm>
            <a:off x="4633436" y="3937754"/>
            <a:ext cx="2457450" cy="359092"/>
          </a:xfrm>
          <a:prstGeom prst="rect">
            <a:avLst/>
          </a:prstGeom>
          <a:noFill/>
          <a:ln/>
        </p:spPr>
        <p:txBody>
          <a:bodyPr wrap="none" lIns="0" tIns="0" rIns="0" bIns="0" rtlCol="0" anchor="t"/>
          <a:lstStyle/>
          <a:p>
            <a:pPr algn="l" marL="342900" indent="-342900">
              <a:lnSpc>
                <a:spcPts val="2800"/>
              </a:lnSpc>
              <a:buSzPct val="100000"/>
              <a:buChar char="•"/>
            </a:pPr>
            <a:r>
              <a:rPr lang="en-US" sz="1750" b="1" dirty="0">
                <a:solidFill>
                  <a:srgbClr val="4A4A45"/>
                </a:solidFill>
                <a:latin typeface="Lato" pitchFamily="34" charset="0"/>
                <a:ea typeface="Lato" pitchFamily="34" charset="-122"/>
                <a:cs typeface="Lato" pitchFamily="34" charset="-120"/>
              </a:rPr>
              <a:t>Sort:</a:t>
            </a:r>
            <a:pPr algn="l" indent="0" marL="0">
              <a:lnSpc>
                <a:spcPts val="2800"/>
              </a:lnSpc>
              <a:buNone/>
            </a:pPr>
            <a:r>
              <a:rPr lang="en-US" sz="1750" dirty="0">
                <a:solidFill>
                  <a:srgbClr val="4A4A45"/>
                </a:solidFill>
                <a:latin typeface="Lato" pitchFamily="34" charset="0"/>
                <a:ea typeface="Lato" pitchFamily="34" charset="-122"/>
                <a:cs typeface="Lato" pitchFamily="34" charset="-120"/>
              </a:rPr>
              <a:t> Organize data </a:t>
            </a:r>
            <a:endParaRPr lang="en-US" sz="1750" dirty="0"/>
          </a:p>
        </p:txBody>
      </p:sp>
      <p:sp>
        <p:nvSpPr>
          <p:cNvPr id="10" name="Text 6"/>
          <p:cNvSpPr/>
          <p:nvPr/>
        </p:nvSpPr>
        <p:spPr>
          <a:xfrm>
            <a:off x="4633436" y="4375309"/>
            <a:ext cx="2457450" cy="1077278"/>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4A4A45"/>
                </a:solidFill>
                <a:latin typeface="Lato" pitchFamily="34" charset="0"/>
                <a:ea typeface="Lato" pitchFamily="34" charset="-122"/>
                <a:cs typeface="Lato" pitchFamily="34" charset="-120"/>
              </a:rPr>
              <a:t>Add/Edit:</a:t>
            </a:r>
            <a:pPr algn="l" indent="0" marL="0">
              <a:lnSpc>
                <a:spcPts val="2800"/>
              </a:lnSpc>
              <a:buNone/>
            </a:pPr>
            <a:r>
              <a:rPr lang="en-US" sz="1750" dirty="0">
                <a:solidFill>
                  <a:srgbClr val="4A4A45"/>
                </a:solidFill>
                <a:latin typeface="Lato" pitchFamily="34" charset="0"/>
                <a:ea typeface="Lato" pitchFamily="34" charset="-122"/>
                <a:cs typeface="Lato" pitchFamily="34" charset="-120"/>
              </a:rPr>
              <a:t> Update ambulance records or add new ones.</a:t>
            </a:r>
            <a:endParaRPr lang="en-US" sz="1750" dirty="0"/>
          </a:p>
        </p:txBody>
      </p:sp>
      <p:sp>
        <p:nvSpPr>
          <p:cNvPr id="11" name="Text 7"/>
          <p:cNvSpPr/>
          <p:nvPr/>
        </p:nvSpPr>
        <p:spPr>
          <a:xfrm>
            <a:off x="4633436" y="5531048"/>
            <a:ext cx="2457450" cy="1077278"/>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4A4A45"/>
                </a:solidFill>
                <a:latin typeface="Lato" pitchFamily="34" charset="0"/>
                <a:ea typeface="Lato" pitchFamily="34" charset="-122"/>
                <a:cs typeface="Lato" pitchFamily="34" charset="-120"/>
              </a:rPr>
              <a:t>Delete:</a:t>
            </a:r>
            <a:pPr algn="l" indent="0" marL="0">
              <a:lnSpc>
                <a:spcPts val="2800"/>
              </a:lnSpc>
              <a:buNone/>
            </a:pPr>
            <a:r>
              <a:rPr lang="en-US" sz="1750" dirty="0">
                <a:solidFill>
                  <a:srgbClr val="4A4A45"/>
                </a:solidFill>
                <a:latin typeface="Lato" pitchFamily="34" charset="0"/>
                <a:ea typeface="Lato" pitchFamily="34" charset="-122"/>
                <a:cs typeface="Lato" pitchFamily="34" charset="-120"/>
              </a:rPr>
              <a:t> Remove outdated or incorrect entries.</a:t>
            </a:r>
            <a:endParaRPr lang="en-US" sz="1750" dirty="0"/>
          </a:p>
        </p:txBody>
      </p:sp>
      <p:sp>
        <p:nvSpPr>
          <p:cNvPr id="12" name="Text 8"/>
          <p:cNvSpPr/>
          <p:nvPr/>
        </p:nvSpPr>
        <p:spPr>
          <a:xfrm>
            <a:off x="4274582" y="6742867"/>
            <a:ext cx="2816304" cy="359092"/>
          </a:xfrm>
          <a:prstGeom prst="rect">
            <a:avLst/>
          </a:prstGeom>
          <a:noFill/>
          <a:ln/>
        </p:spPr>
        <p:txBody>
          <a:bodyPr wrap="none" lIns="0" tIns="0" rIns="0" bIns="0" rtlCol="0" anchor="t"/>
          <a:lstStyle/>
          <a:p>
            <a:pPr algn="l" indent="0" marL="0">
              <a:lnSpc>
                <a:spcPts val="2800"/>
              </a:lnSpc>
              <a:buNone/>
            </a:pPr>
            <a:endParaRPr lang="en-US" sz="1750" dirty="0"/>
          </a:p>
        </p:txBody>
      </p:sp>
      <p:pic>
        <p:nvPicPr>
          <p:cNvPr id="13" name="Image 2" descr="preencoded.png">    </p:cNvPr>
          <p:cNvPicPr>
            <a:picLocks noChangeAspect="1"/>
          </p:cNvPicPr>
          <p:nvPr/>
        </p:nvPicPr>
        <p:blipFill>
          <a:blip r:embed="rId3"/>
          <a:stretch>
            <a:fillRect/>
          </a:stretch>
        </p:blipFill>
        <p:spPr>
          <a:xfrm>
            <a:off x="7315200" y="1907143"/>
            <a:ext cx="3264932" cy="897493"/>
          </a:xfrm>
          <a:prstGeom prst="rect">
            <a:avLst/>
          </a:prstGeom>
        </p:spPr>
      </p:pic>
      <p:sp>
        <p:nvSpPr>
          <p:cNvPr id="14" name="Text 9"/>
          <p:cNvSpPr/>
          <p:nvPr/>
        </p:nvSpPr>
        <p:spPr>
          <a:xfrm>
            <a:off x="7898368" y="3141107"/>
            <a:ext cx="2457450" cy="1077278"/>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4A4A45"/>
                </a:solidFill>
                <a:latin typeface="Lato" pitchFamily="34" charset="0"/>
                <a:ea typeface="Lato" pitchFamily="34" charset="-122"/>
                <a:cs typeface="Lato" pitchFamily="34" charset="-120"/>
              </a:rPr>
              <a:t>Add/Edit/Delete:</a:t>
            </a:r>
            <a:pPr algn="l" indent="0" marL="0">
              <a:lnSpc>
                <a:spcPts val="2800"/>
              </a:lnSpc>
              <a:buNone/>
            </a:pPr>
            <a:r>
              <a:rPr lang="en-US" sz="1750" dirty="0">
                <a:solidFill>
                  <a:srgbClr val="4A4A45"/>
                </a:solidFill>
                <a:latin typeface="Lato" pitchFamily="34" charset="0"/>
                <a:ea typeface="Lato" pitchFamily="34" charset="-122"/>
                <a:cs typeface="Lato" pitchFamily="34" charset="-120"/>
              </a:rPr>
              <a:t> Manage dispatch records.</a:t>
            </a:r>
            <a:endParaRPr lang="en-US" sz="1750" dirty="0"/>
          </a:p>
        </p:txBody>
      </p:sp>
      <p:sp>
        <p:nvSpPr>
          <p:cNvPr id="15" name="Text 10"/>
          <p:cNvSpPr/>
          <p:nvPr/>
        </p:nvSpPr>
        <p:spPr>
          <a:xfrm>
            <a:off x="7898368" y="4296847"/>
            <a:ext cx="2457450" cy="1077278"/>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4A4A45"/>
                </a:solidFill>
                <a:latin typeface="Lato" pitchFamily="34" charset="0"/>
                <a:ea typeface="Lato" pitchFamily="34" charset="-122"/>
                <a:cs typeface="Lato" pitchFamily="34" charset="-120"/>
              </a:rPr>
              <a:t>Dispatch:</a:t>
            </a:r>
            <a:pPr algn="l" indent="0" marL="0">
              <a:lnSpc>
                <a:spcPts val="2800"/>
              </a:lnSpc>
              <a:buNone/>
            </a:pPr>
            <a:r>
              <a:rPr lang="en-US" sz="1750" dirty="0">
                <a:solidFill>
                  <a:srgbClr val="4A4A45"/>
                </a:solidFill>
                <a:latin typeface="Lato" pitchFamily="34" charset="0"/>
                <a:ea typeface="Lato" pitchFamily="34" charset="-122"/>
                <a:cs typeface="Lato" pitchFamily="34" charset="-120"/>
              </a:rPr>
              <a:t> Send ambulances to emergency locations.</a:t>
            </a:r>
            <a:endParaRPr lang="en-US" sz="1750" dirty="0"/>
          </a:p>
        </p:txBody>
      </p:sp>
      <p:sp>
        <p:nvSpPr>
          <p:cNvPr id="16" name="Text 11"/>
          <p:cNvSpPr/>
          <p:nvPr/>
        </p:nvSpPr>
        <p:spPr>
          <a:xfrm>
            <a:off x="7539514" y="5508665"/>
            <a:ext cx="2816304" cy="359092"/>
          </a:xfrm>
          <a:prstGeom prst="rect">
            <a:avLst/>
          </a:prstGeom>
          <a:noFill/>
          <a:ln/>
        </p:spPr>
        <p:txBody>
          <a:bodyPr wrap="none" lIns="0" tIns="0" rIns="0" bIns="0" rtlCol="0" anchor="t"/>
          <a:lstStyle/>
          <a:p>
            <a:pPr algn="l" indent="0" marL="0">
              <a:lnSpc>
                <a:spcPts val="2800"/>
              </a:lnSpc>
              <a:buNone/>
            </a:pPr>
            <a:endParaRPr lang="en-US" sz="1750" dirty="0"/>
          </a:p>
        </p:txBody>
      </p:sp>
      <p:pic>
        <p:nvPicPr>
          <p:cNvPr id="17" name="Image 3" descr="preencoded.png">    </p:cNvPr>
          <p:cNvPicPr>
            <a:picLocks noChangeAspect="1"/>
          </p:cNvPicPr>
          <p:nvPr/>
        </p:nvPicPr>
        <p:blipFill>
          <a:blip r:embed="rId4"/>
          <a:stretch>
            <a:fillRect/>
          </a:stretch>
        </p:blipFill>
        <p:spPr>
          <a:xfrm>
            <a:off x="10580132" y="1907143"/>
            <a:ext cx="3264932" cy="897493"/>
          </a:xfrm>
          <a:prstGeom prst="rect">
            <a:avLst/>
          </a:prstGeom>
        </p:spPr>
      </p:pic>
      <p:sp>
        <p:nvSpPr>
          <p:cNvPr id="18" name="Text 12"/>
          <p:cNvSpPr/>
          <p:nvPr/>
        </p:nvSpPr>
        <p:spPr>
          <a:xfrm>
            <a:off x="11163300" y="3141107"/>
            <a:ext cx="2457450" cy="718185"/>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4A4A45"/>
                </a:solidFill>
                <a:latin typeface="Lato" pitchFamily="34" charset="0"/>
                <a:ea typeface="Lato" pitchFamily="34" charset="-122"/>
                <a:cs typeface="Lato" pitchFamily="34" charset="-120"/>
              </a:rPr>
              <a:t>Operational Statistics and graph</a:t>
            </a:r>
            <a:endParaRPr lang="en-US" sz="1750" dirty="0"/>
          </a:p>
        </p:txBody>
      </p:sp>
      <p:sp>
        <p:nvSpPr>
          <p:cNvPr id="19" name="Text 13"/>
          <p:cNvSpPr/>
          <p:nvPr/>
        </p:nvSpPr>
        <p:spPr>
          <a:xfrm>
            <a:off x="11163300" y="3937754"/>
            <a:ext cx="2457450" cy="1795463"/>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4A4A45"/>
                </a:solidFill>
                <a:latin typeface="Lato" pitchFamily="34" charset="0"/>
                <a:ea typeface="Lato" pitchFamily="34" charset="-122"/>
                <a:cs typeface="Lato" pitchFamily="34" charset="-120"/>
              </a:rPr>
              <a:t>DFS Traversal:</a:t>
            </a:r>
            <a:pPr algn="l" indent="0" marL="0">
              <a:lnSpc>
                <a:spcPts val="2800"/>
              </a:lnSpc>
              <a:buNone/>
            </a:pPr>
            <a:r>
              <a:rPr lang="en-US" sz="1750" dirty="0">
                <a:solidFill>
                  <a:srgbClr val="4A4A45"/>
                </a:solidFill>
                <a:latin typeface="Lato" pitchFamily="34" charset="0"/>
                <a:ea typeface="Lato" pitchFamily="34" charset="-122"/>
                <a:cs typeface="Lato" pitchFamily="34" charset="-120"/>
              </a:rPr>
              <a:t> The DFS algorithm is used to explore the graph, visiting each connected node.</a:t>
            </a:r>
            <a:endParaRPr lang="en-US" sz="1750" dirty="0"/>
          </a:p>
        </p:txBody>
      </p:sp>
      <p:sp>
        <p:nvSpPr>
          <p:cNvPr id="20" name="Text 14"/>
          <p:cNvSpPr/>
          <p:nvPr/>
        </p:nvSpPr>
        <p:spPr>
          <a:xfrm>
            <a:off x="11163300" y="5811679"/>
            <a:ext cx="2457450" cy="1436370"/>
          </a:xfrm>
          <a:prstGeom prst="rect">
            <a:avLst/>
          </a:prstGeom>
          <a:noFill/>
          <a:ln/>
        </p:spPr>
        <p:txBody>
          <a:bodyPr wrap="square" lIns="0" tIns="0" rIns="0" bIns="0" rtlCol="0" anchor="t"/>
          <a:lstStyle/>
          <a:p>
            <a:pPr algn="l" marL="342900" indent="-342900">
              <a:lnSpc>
                <a:spcPts val="2800"/>
              </a:lnSpc>
              <a:buSzPct val="100000"/>
              <a:buChar char="•"/>
            </a:pPr>
            <a:r>
              <a:rPr lang="en-US" sz="1750" b="1" dirty="0">
                <a:solidFill>
                  <a:srgbClr val="4A4A45"/>
                </a:solidFill>
                <a:latin typeface="Lato" pitchFamily="34" charset="0"/>
                <a:ea typeface="Lato" pitchFamily="34" charset="-122"/>
                <a:cs typeface="Lato" pitchFamily="34" charset="-120"/>
              </a:rPr>
              <a:t>Graph Print:</a:t>
            </a:r>
            <a:pPr algn="l" indent="0" marL="0">
              <a:lnSpc>
                <a:spcPts val="2800"/>
              </a:lnSpc>
              <a:buNone/>
            </a:pPr>
            <a:r>
              <a:rPr lang="en-US" sz="1750" dirty="0">
                <a:solidFill>
                  <a:srgbClr val="4A4A45"/>
                </a:solidFill>
                <a:latin typeface="Lato" pitchFamily="34" charset="0"/>
                <a:ea typeface="Lato" pitchFamily="34" charset="-122"/>
                <a:cs typeface="Lato" pitchFamily="34" charset="-120"/>
              </a:rPr>
              <a:t> The graph is displayed with nodes and their connections to visualize the structure.</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308610" y="1680210"/>
            <a:ext cx="4869180" cy="4869180"/>
          </a:xfrm>
          <a:prstGeom prst="rect">
            <a:avLst/>
          </a:prstGeom>
        </p:spPr>
      </p:pic>
      <p:sp>
        <p:nvSpPr>
          <p:cNvPr id="4" name="Text 0"/>
          <p:cNvSpPr/>
          <p:nvPr/>
        </p:nvSpPr>
        <p:spPr>
          <a:xfrm>
            <a:off x="6350437" y="2161223"/>
            <a:ext cx="6172200" cy="771525"/>
          </a:xfrm>
          <a:prstGeom prst="rect">
            <a:avLst/>
          </a:prstGeom>
          <a:noFill/>
          <a:ln/>
        </p:spPr>
        <p:txBody>
          <a:bodyPr wrap="none" lIns="0" tIns="0" rIns="0" bIns="0" rtlCol="0" anchor="t"/>
          <a:lstStyle/>
          <a:p>
            <a:pPr indent="0" marL="0">
              <a:lnSpc>
                <a:spcPts val="6050"/>
              </a:lnSpc>
              <a:buNone/>
            </a:pPr>
            <a:r>
              <a:rPr lang="en-US" sz="4850" b="1" dirty="0">
                <a:solidFill>
                  <a:srgbClr val="282824"/>
                </a:solidFill>
                <a:latin typeface="Lato" pitchFamily="34" charset="0"/>
                <a:ea typeface="Lato" pitchFamily="34" charset="-122"/>
                <a:cs typeface="Lato" pitchFamily="34" charset="-120"/>
              </a:rPr>
              <a:t>Conclusion</a:t>
            </a:r>
            <a:endParaRPr lang="en-US" sz="4850" dirty="0"/>
          </a:p>
        </p:txBody>
      </p:sp>
      <p:sp>
        <p:nvSpPr>
          <p:cNvPr id="5" name="Text 1"/>
          <p:cNvSpPr/>
          <p:nvPr/>
        </p:nvSpPr>
        <p:spPr>
          <a:xfrm>
            <a:off x="6350437" y="3303032"/>
            <a:ext cx="7415927" cy="2765346"/>
          </a:xfrm>
          <a:prstGeom prst="rect">
            <a:avLst/>
          </a:prstGeom>
          <a:noFill/>
          <a:ln/>
        </p:spPr>
        <p:txBody>
          <a:bodyPr wrap="square" lIns="0" tIns="0" rIns="0" bIns="0" rtlCol="0" anchor="t"/>
          <a:lstStyle/>
          <a:p>
            <a:pPr indent="0" marL="0">
              <a:lnSpc>
                <a:spcPts val="3100"/>
              </a:lnSpc>
              <a:buNone/>
            </a:pPr>
            <a:r>
              <a:rPr lang="en-US" sz="1900" dirty="0">
                <a:solidFill>
                  <a:srgbClr val="4A4A45"/>
                </a:solidFill>
                <a:latin typeface="Lato" pitchFamily="34" charset="0"/>
                <a:ea typeface="Lato" pitchFamily="34" charset="-122"/>
                <a:cs typeface="Lato" pitchFamily="34" charset="-120"/>
              </a:rPr>
              <a:t>By integrating features like staff, patient, doctor management, and a pharmacy, the system optimizes workflow, enhances patient care, and reduces manual errors. The database-driven backend ensures secure, real-time data storage and retrieval, while the user-friendly interface simplifies complex tasks for hospital administrators. The hospital management system provides an efficient and scalable solution for managing the essential aspects of hospital operations.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308610" y="2491740"/>
            <a:ext cx="4869180" cy="3246120"/>
          </a:xfrm>
          <a:prstGeom prst="rect">
            <a:avLst/>
          </a:prstGeom>
        </p:spPr>
      </p:pic>
      <p:sp>
        <p:nvSpPr>
          <p:cNvPr id="4" name="Text 0"/>
          <p:cNvSpPr/>
          <p:nvPr/>
        </p:nvSpPr>
        <p:spPr>
          <a:xfrm>
            <a:off x="6350437" y="1602819"/>
            <a:ext cx="6172200" cy="771525"/>
          </a:xfrm>
          <a:prstGeom prst="rect">
            <a:avLst/>
          </a:prstGeom>
          <a:noFill/>
          <a:ln/>
        </p:spPr>
        <p:txBody>
          <a:bodyPr wrap="none" lIns="0" tIns="0" rIns="0" bIns="0" rtlCol="0" anchor="t"/>
          <a:lstStyle/>
          <a:p>
            <a:pPr indent="0" marL="0">
              <a:lnSpc>
                <a:spcPts val="6050"/>
              </a:lnSpc>
              <a:buNone/>
            </a:pPr>
            <a:r>
              <a:rPr lang="en-US" sz="4850" b="1" dirty="0">
                <a:solidFill>
                  <a:srgbClr val="282824"/>
                </a:solidFill>
                <a:latin typeface="Lato" pitchFamily="34" charset="0"/>
                <a:ea typeface="Lato" pitchFamily="34" charset="-122"/>
                <a:cs typeface="Lato" pitchFamily="34" charset="-120"/>
              </a:rPr>
              <a:t>System Overview</a:t>
            </a:r>
            <a:endParaRPr lang="en-US" sz="4850" dirty="0"/>
          </a:p>
        </p:txBody>
      </p:sp>
      <p:sp>
        <p:nvSpPr>
          <p:cNvPr id="5" name="Shape 1"/>
          <p:cNvSpPr/>
          <p:nvPr/>
        </p:nvSpPr>
        <p:spPr>
          <a:xfrm>
            <a:off x="6350437" y="2744629"/>
            <a:ext cx="7415927" cy="1817608"/>
          </a:xfrm>
          <a:prstGeom prst="roundRect">
            <a:avLst>
              <a:gd name="adj" fmla="val 2037"/>
            </a:avLst>
          </a:prstGeom>
          <a:solidFill>
            <a:srgbClr val="E5DFD2"/>
          </a:solidFill>
          <a:ln/>
        </p:spPr>
      </p:sp>
      <p:sp>
        <p:nvSpPr>
          <p:cNvPr id="6" name="Text 2"/>
          <p:cNvSpPr/>
          <p:nvPr/>
        </p:nvSpPr>
        <p:spPr>
          <a:xfrm>
            <a:off x="6597253" y="2991445"/>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4A4A45"/>
                </a:solidFill>
                <a:latin typeface="Lato" pitchFamily="34" charset="0"/>
                <a:ea typeface="Lato" pitchFamily="34" charset="-122"/>
                <a:cs typeface="Lato" pitchFamily="34" charset="-120"/>
              </a:rPr>
              <a:t>Java Swing</a:t>
            </a:r>
            <a:endParaRPr lang="en-US" sz="2400" dirty="0"/>
          </a:p>
        </p:txBody>
      </p:sp>
      <p:sp>
        <p:nvSpPr>
          <p:cNvPr id="7" name="Text 3"/>
          <p:cNvSpPr/>
          <p:nvPr/>
        </p:nvSpPr>
        <p:spPr>
          <a:xfrm>
            <a:off x="6597253" y="3525322"/>
            <a:ext cx="6922294" cy="790099"/>
          </a:xfrm>
          <a:prstGeom prst="rect">
            <a:avLst/>
          </a:prstGeom>
          <a:noFill/>
          <a:ln/>
        </p:spPr>
        <p:txBody>
          <a:bodyPr wrap="square" lIns="0" tIns="0" rIns="0" bIns="0" rtlCol="0" anchor="t"/>
          <a:lstStyle/>
          <a:p>
            <a:pPr indent="0" marL="0">
              <a:lnSpc>
                <a:spcPts val="3100"/>
              </a:lnSpc>
              <a:buNone/>
            </a:pPr>
            <a:r>
              <a:rPr lang="en-US" sz="1900" dirty="0">
                <a:solidFill>
                  <a:srgbClr val="4A4A45"/>
                </a:solidFill>
                <a:latin typeface="Lato" pitchFamily="34" charset="0"/>
                <a:ea typeface="Lato" pitchFamily="34" charset="-122"/>
                <a:cs typeface="Lato" pitchFamily="34" charset="-120"/>
              </a:rPr>
              <a:t>Provides a seamless user interface for easy navigation and interaction.</a:t>
            </a:r>
            <a:endParaRPr lang="en-US" sz="1900" dirty="0"/>
          </a:p>
        </p:txBody>
      </p:sp>
      <p:sp>
        <p:nvSpPr>
          <p:cNvPr id="8" name="Shape 4"/>
          <p:cNvSpPr/>
          <p:nvPr/>
        </p:nvSpPr>
        <p:spPr>
          <a:xfrm>
            <a:off x="6350437" y="4809053"/>
            <a:ext cx="7415927" cy="1817608"/>
          </a:xfrm>
          <a:prstGeom prst="roundRect">
            <a:avLst>
              <a:gd name="adj" fmla="val 2037"/>
            </a:avLst>
          </a:prstGeom>
          <a:solidFill>
            <a:srgbClr val="E5DFD2"/>
          </a:solidFill>
          <a:ln/>
        </p:spPr>
      </p:sp>
      <p:sp>
        <p:nvSpPr>
          <p:cNvPr id="9" name="Text 5"/>
          <p:cNvSpPr/>
          <p:nvPr/>
        </p:nvSpPr>
        <p:spPr>
          <a:xfrm>
            <a:off x="6597253" y="5055870"/>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4A4A45"/>
                </a:solidFill>
                <a:latin typeface="Lato" pitchFamily="34" charset="0"/>
                <a:ea typeface="Lato" pitchFamily="34" charset="-122"/>
                <a:cs typeface="Lato" pitchFamily="34" charset="-120"/>
              </a:rPr>
              <a:t>JDBC</a:t>
            </a:r>
            <a:endParaRPr lang="en-US" sz="2400" dirty="0"/>
          </a:p>
        </p:txBody>
      </p:sp>
      <p:sp>
        <p:nvSpPr>
          <p:cNvPr id="10" name="Text 6"/>
          <p:cNvSpPr/>
          <p:nvPr/>
        </p:nvSpPr>
        <p:spPr>
          <a:xfrm>
            <a:off x="6597253" y="5589746"/>
            <a:ext cx="6922294" cy="790099"/>
          </a:xfrm>
          <a:prstGeom prst="rect">
            <a:avLst/>
          </a:prstGeom>
          <a:noFill/>
          <a:ln/>
        </p:spPr>
        <p:txBody>
          <a:bodyPr wrap="square" lIns="0" tIns="0" rIns="0" bIns="0" rtlCol="0" anchor="t"/>
          <a:lstStyle/>
          <a:p>
            <a:pPr indent="0" marL="0">
              <a:lnSpc>
                <a:spcPts val="3100"/>
              </a:lnSpc>
              <a:buNone/>
            </a:pPr>
            <a:r>
              <a:rPr lang="en-US" sz="1900" dirty="0">
                <a:solidFill>
                  <a:srgbClr val="4A4A45"/>
                </a:solidFill>
                <a:latin typeface="Lato" pitchFamily="34" charset="0"/>
                <a:ea typeface="Lato" pitchFamily="34" charset="-122"/>
                <a:cs typeface="Lato" pitchFamily="34" charset="-120"/>
              </a:rPr>
              <a:t>Enables powerful database connectivity for real-time data management.</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45225" y="664131"/>
            <a:ext cx="6038017" cy="754618"/>
          </a:xfrm>
          <a:prstGeom prst="rect">
            <a:avLst/>
          </a:prstGeom>
          <a:noFill/>
          <a:ln/>
        </p:spPr>
        <p:txBody>
          <a:bodyPr wrap="none" lIns="0" tIns="0" rIns="0" bIns="0" rtlCol="0" anchor="t"/>
          <a:lstStyle/>
          <a:p>
            <a:pPr indent="0" marL="0">
              <a:lnSpc>
                <a:spcPts val="5900"/>
              </a:lnSpc>
              <a:buNone/>
            </a:pPr>
            <a:r>
              <a:rPr lang="en-US" sz="4750" b="1" dirty="0">
                <a:solidFill>
                  <a:srgbClr val="282824"/>
                </a:solidFill>
                <a:latin typeface="Lato" pitchFamily="34" charset="0"/>
                <a:ea typeface="Lato" pitchFamily="34" charset="-122"/>
                <a:cs typeface="Lato" pitchFamily="34" charset="-120"/>
              </a:rPr>
              <a:t>SCOPE: LOGIN PAGE</a:t>
            </a:r>
            <a:endParaRPr lang="en-US" sz="4750" dirty="0"/>
          </a:p>
        </p:txBody>
      </p:sp>
      <p:pic>
        <p:nvPicPr>
          <p:cNvPr id="3" name="Image 0" descr="preencoded.png">    </p:cNvPr>
          <p:cNvPicPr>
            <a:picLocks noChangeAspect="1"/>
          </p:cNvPicPr>
          <p:nvPr/>
        </p:nvPicPr>
        <p:blipFill>
          <a:blip r:embed="rId1"/>
          <a:stretch>
            <a:fillRect/>
          </a:stretch>
        </p:blipFill>
        <p:spPr>
          <a:xfrm>
            <a:off x="845225" y="1901785"/>
            <a:ext cx="6469975" cy="966073"/>
          </a:xfrm>
          <a:prstGeom prst="rect">
            <a:avLst/>
          </a:prstGeom>
        </p:spPr>
      </p:pic>
      <p:sp>
        <p:nvSpPr>
          <p:cNvPr id="4" name="Text 1"/>
          <p:cNvSpPr/>
          <p:nvPr/>
        </p:nvSpPr>
        <p:spPr>
          <a:xfrm>
            <a:off x="1086683" y="3230047"/>
            <a:ext cx="3667958" cy="905589"/>
          </a:xfrm>
          <a:prstGeom prst="rect">
            <a:avLst/>
          </a:prstGeom>
          <a:noFill/>
          <a:ln/>
        </p:spPr>
        <p:txBody>
          <a:bodyPr wrap="square" lIns="0" tIns="0" rIns="0" bIns="0" rtlCol="0" anchor="t"/>
          <a:lstStyle/>
          <a:p>
            <a:pPr algn="l" indent="0" marL="0">
              <a:lnSpc>
                <a:spcPts val="3550"/>
              </a:lnSpc>
              <a:buNone/>
            </a:pPr>
            <a:r>
              <a:rPr lang="en-US" sz="2850" b="1" dirty="0">
                <a:solidFill>
                  <a:srgbClr val="4A4A45"/>
                </a:solidFill>
                <a:latin typeface="Lato" pitchFamily="34" charset="0"/>
                <a:ea typeface="Lato" pitchFamily="34" charset="-122"/>
                <a:cs typeface="Lato" pitchFamily="34" charset="-120"/>
              </a:rPr>
              <a:t>landing page </a:t>
            </a:r>
            <a:pPr algn="l" indent="0" marL="0">
              <a:lnSpc>
                <a:spcPts val="3550"/>
              </a:lnSpc>
              <a:buNone/>
            </a:pPr>
            <a:r>
              <a:rPr lang="en-US" sz="2850" b="1" dirty="0">
                <a:solidFill>
                  <a:srgbClr val="4A4A45"/>
                </a:solidFill>
                <a:latin typeface="Lato" pitchFamily="34" charset="0"/>
                <a:ea typeface="Lato" pitchFamily="34" charset="-122"/>
                <a:cs typeface="Lato" pitchFamily="34" charset="-120"/>
              </a:rPr>
              <a:t>
</a:t>
            </a:r>
            <a:pPr algn="l" indent="0" marL="0">
              <a:lnSpc>
                <a:spcPts val="3550"/>
              </a:lnSpc>
              <a:buNone/>
            </a:pPr>
            <a:r>
              <a:rPr lang="en-US" sz="2850" b="1" dirty="0">
                <a:solidFill>
                  <a:srgbClr val="4A4A45"/>
                </a:solidFill>
                <a:latin typeface="Lato" pitchFamily="34" charset="0"/>
                <a:ea typeface="Lato" pitchFamily="34" charset="-122"/>
                <a:cs typeface="Lato" pitchFamily="34" charset="-120"/>
              </a:rPr>
              <a:t>dashboard for patients</a:t>
            </a:r>
            <a:endParaRPr lang="en-US" sz="2850" dirty="0"/>
          </a:p>
        </p:txBody>
      </p:sp>
      <p:sp>
        <p:nvSpPr>
          <p:cNvPr id="5" name="Text 2"/>
          <p:cNvSpPr/>
          <p:nvPr/>
        </p:nvSpPr>
        <p:spPr>
          <a:xfrm>
            <a:off x="1086683" y="4280535"/>
            <a:ext cx="5987058" cy="386477"/>
          </a:xfrm>
          <a:prstGeom prst="rect">
            <a:avLst/>
          </a:prstGeom>
          <a:noFill/>
          <a:ln/>
        </p:spPr>
        <p:txBody>
          <a:bodyPr wrap="none" lIns="0" tIns="0" rIns="0" bIns="0" rtlCol="0" anchor="t"/>
          <a:lstStyle/>
          <a:p>
            <a:pPr algn="l" indent="0" marL="0">
              <a:lnSpc>
                <a:spcPts val="3000"/>
              </a:lnSpc>
              <a:buNone/>
            </a:pPr>
            <a:r>
              <a:rPr lang="en-US" sz="1900" dirty="0">
                <a:solidFill>
                  <a:srgbClr val="4A4A45"/>
                </a:solidFill>
                <a:latin typeface="Lato" pitchFamily="34" charset="0"/>
                <a:ea typeface="Lato" pitchFamily="34" charset="-122"/>
                <a:cs typeface="Lato" pitchFamily="34" charset="-120"/>
              </a:rPr>
              <a:t>1.consultation</a:t>
            </a:r>
            <a:endParaRPr lang="en-US" sz="1900" dirty="0"/>
          </a:p>
        </p:txBody>
      </p:sp>
      <p:sp>
        <p:nvSpPr>
          <p:cNvPr id="6" name="Text 3"/>
          <p:cNvSpPr/>
          <p:nvPr/>
        </p:nvSpPr>
        <p:spPr>
          <a:xfrm>
            <a:off x="1086683" y="4811911"/>
            <a:ext cx="5987058" cy="386477"/>
          </a:xfrm>
          <a:prstGeom prst="rect">
            <a:avLst/>
          </a:prstGeom>
          <a:noFill/>
          <a:ln/>
        </p:spPr>
        <p:txBody>
          <a:bodyPr wrap="none" lIns="0" tIns="0" rIns="0" bIns="0" rtlCol="0" anchor="t"/>
          <a:lstStyle/>
          <a:p>
            <a:pPr algn="l" indent="0" marL="0">
              <a:lnSpc>
                <a:spcPts val="3000"/>
              </a:lnSpc>
              <a:buNone/>
            </a:pPr>
            <a:r>
              <a:rPr lang="en-US" sz="1900" dirty="0">
                <a:solidFill>
                  <a:srgbClr val="4A4A45"/>
                </a:solidFill>
                <a:latin typeface="Lato" pitchFamily="34" charset="0"/>
                <a:ea typeface="Lato" pitchFamily="34" charset="-122"/>
                <a:cs typeface="Lato" pitchFamily="34" charset="-120"/>
              </a:rPr>
              <a:t>2.admission process</a:t>
            </a:r>
            <a:endParaRPr lang="en-US" sz="1900" dirty="0"/>
          </a:p>
        </p:txBody>
      </p:sp>
      <p:sp>
        <p:nvSpPr>
          <p:cNvPr id="7" name="Text 4"/>
          <p:cNvSpPr/>
          <p:nvPr/>
        </p:nvSpPr>
        <p:spPr>
          <a:xfrm>
            <a:off x="1086683" y="5343287"/>
            <a:ext cx="5987058" cy="386477"/>
          </a:xfrm>
          <a:prstGeom prst="rect">
            <a:avLst/>
          </a:prstGeom>
          <a:noFill/>
          <a:ln/>
        </p:spPr>
        <p:txBody>
          <a:bodyPr wrap="none" lIns="0" tIns="0" rIns="0" bIns="0" rtlCol="0" anchor="t"/>
          <a:lstStyle/>
          <a:p>
            <a:pPr algn="l" indent="0" marL="0">
              <a:lnSpc>
                <a:spcPts val="3000"/>
              </a:lnSpc>
              <a:buNone/>
            </a:pPr>
            <a:r>
              <a:rPr lang="en-US" sz="1900" dirty="0">
                <a:solidFill>
                  <a:srgbClr val="4A4A45"/>
                </a:solidFill>
                <a:latin typeface="Lato" pitchFamily="34" charset="0"/>
                <a:ea typeface="Lato" pitchFamily="34" charset="-122"/>
                <a:cs typeface="Lato" pitchFamily="34" charset="-120"/>
              </a:rPr>
              <a:t>3.insurance and TPA</a:t>
            </a:r>
            <a:endParaRPr lang="en-US" sz="1900" dirty="0"/>
          </a:p>
        </p:txBody>
      </p:sp>
      <p:sp>
        <p:nvSpPr>
          <p:cNvPr id="8" name="Text 5"/>
          <p:cNvSpPr/>
          <p:nvPr/>
        </p:nvSpPr>
        <p:spPr>
          <a:xfrm>
            <a:off x="1086683" y="5874663"/>
            <a:ext cx="5987058" cy="386477"/>
          </a:xfrm>
          <a:prstGeom prst="rect">
            <a:avLst/>
          </a:prstGeom>
          <a:noFill/>
          <a:ln/>
        </p:spPr>
        <p:txBody>
          <a:bodyPr wrap="none" lIns="0" tIns="0" rIns="0" bIns="0" rtlCol="0" anchor="t"/>
          <a:lstStyle/>
          <a:p>
            <a:pPr algn="l" indent="0" marL="0">
              <a:lnSpc>
                <a:spcPts val="3000"/>
              </a:lnSpc>
              <a:buNone/>
            </a:pPr>
            <a:r>
              <a:rPr lang="en-US" sz="1900" dirty="0">
                <a:solidFill>
                  <a:srgbClr val="4A4A45"/>
                </a:solidFill>
                <a:latin typeface="Lato" pitchFamily="34" charset="0"/>
                <a:ea typeface="Lato" pitchFamily="34" charset="-122"/>
                <a:cs typeface="Lato" pitchFamily="34" charset="-120"/>
              </a:rPr>
              <a:t>4.short stay service</a:t>
            </a:r>
            <a:endParaRPr lang="en-US" sz="1900" dirty="0"/>
          </a:p>
        </p:txBody>
      </p:sp>
      <p:sp>
        <p:nvSpPr>
          <p:cNvPr id="9" name="Text 6"/>
          <p:cNvSpPr/>
          <p:nvPr/>
        </p:nvSpPr>
        <p:spPr>
          <a:xfrm>
            <a:off x="1086683" y="6406039"/>
            <a:ext cx="5987058" cy="386477"/>
          </a:xfrm>
          <a:prstGeom prst="rect">
            <a:avLst/>
          </a:prstGeom>
          <a:noFill/>
          <a:ln/>
        </p:spPr>
        <p:txBody>
          <a:bodyPr wrap="none" lIns="0" tIns="0" rIns="0" bIns="0" rtlCol="0" anchor="t"/>
          <a:lstStyle/>
          <a:p>
            <a:pPr algn="l" indent="0" marL="0">
              <a:lnSpc>
                <a:spcPts val="3000"/>
              </a:lnSpc>
              <a:buNone/>
            </a:pPr>
            <a:r>
              <a:rPr lang="en-US" sz="1900" dirty="0">
                <a:solidFill>
                  <a:srgbClr val="4A4A45"/>
                </a:solidFill>
                <a:latin typeface="Lato" pitchFamily="34" charset="0"/>
                <a:ea typeface="Lato" pitchFamily="34" charset="-122"/>
                <a:cs typeface="Lato" pitchFamily="34" charset="-120"/>
              </a:rPr>
              <a:t>5.e Brochure</a:t>
            </a:r>
            <a:endParaRPr lang="en-US" sz="1900" dirty="0"/>
          </a:p>
        </p:txBody>
      </p:sp>
      <p:sp>
        <p:nvSpPr>
          <p:cNvPr id="10" name="Text 7"/>
          <p:cNvSpPr/>
          <p:nvPr/>
        </p:nvSpPr>
        <p:spPr>
          <a:xfrm>
            <a:off x="1086683" y="6937415"/>
            <a:ext cx="5987058" cy="386477"/>
          </a:xfrm>
          <a:prstGeom prst="rect">
            <a:avLst/>
          </a:prstGeom>
          <a:noFill/>
          <a:ln/>
        </p:spPr>
        <p:txBody>
          <a:bodyPr wrap="none" lIns="0" tIns="0" rIns="0" bIns="0" rtlCol="0" anchor="t"/>
          <a:lstStyle/>
          <a:p>
            <a:pPr algn="l" indent="0" marL="0">
              <a:lnSpc>
                <a:spcPts val="3000"/>
              </a:lnSpc>
              <a:buNone/>
            </a:pPr>
            <a:r>
              <a:rPr lang="en-US" sz="1900" dirty="0">
                <a:solidFill>
                  <a:srgbClr val="4A4A45"/>
                </a:solidFill>
                <a:latin typeface="Lato" pitchFamily="34" charset="0"/>
                <a:ea typeface="Lato" pitchFamily="34" charset="-122"/>
                <a:cs typeface="Lato" pitchFamily="34" charset="-120"/>
              </a:rPr>
              <a:t>6.hospital Tour</a:t>
            </a:r>
            <a:endParaRPr lang="en-US" sz="1900" dirty="0"/>
          </a:p>
        </p:txBody>
      </p:sp>
      <p:pic>
        <p:nvPicPr>
          <p:cNvPr id="11" name="Image 1" descr="preencoded.png">    </p:cNvPr>
          <p:cNvPicPr>
            <a:picLocks noChangeAspect="1"/>
          </p:cNvPicPr>
          <p:nvPr/>
        </p:nvPicPr>
        <p:blipFill>
          <a:blip r:embed="rId2"/>
          <a:stretch>
            <a:fillRect/>
          </a:stretch>
        </p:blipFill>
        <p:spPr>
          <a:xfrm>
            <a:off x="7315200" y="1901785"/>
            <a:ext cx="6469975" cy="966073"/>
          </a:xfrm>
          <a:prstGeom prst="rect">
            <a:avLst/>
          </a:prstGeom>
        </p:spPr>
      </p:pic>
      <p:sp>
        <p:nvSpPr>
          <p:cNvPr id="12" name="Text 8"/>
          <p:cNvSpPr/>
          <p:nvPr/>
        </p:nvSpPr>
        <p:spPr>
          <a:xfrm>
            <a:off x="7556659" y="3230047"/>
            <a:ext cx="3622715" cy="452795"/>
          </a:xfrm>
          <a:prstGeom prst="rect">
            <a:avLst/>
          </a:prstGeom>
          <a:noFill/>
          <a:ln/>
        </p:spPr>
        <p:txBody>
          <a:bodyPr wrap="none" lIns="0" tIns="0" rIns="0" bIns="0" rtlCol="0" anchor="t"/>
          <a:lstStyle/>
          <a:p>
            <a:pPr algn="l" indent="0" marL="0">
              <a:lnSpc>
                <a:spcPts val="3550"/>
              </a:lnSpc>
              <a:buNone/>
            </a:pPr>
            <a:r>
              <a:rPr lang="en-US" sz="2850" b="1" dirty="0">
                <a:solidFill>
                  <a:srgbClr val="4A4A45"/>
                </a:solidFill>
                <a:latin typeface="Lato" pitchFamily="34" charset="0"/>
                <a:ea typeface="Lato" pitchFamily="34" charset="-122"/>
                <a:cs typeface="Lato" pitchFamily="34" charset="-120"/>
              </a:rPr>
              <a:t>Hospital staff login</a:t>
            </a:r>
            <a:endParaRPr lang="en-US" sz="2850" dirty="0"/>
          </a:p>
        </p:txBody>
      </p:sp>
      <p:sp>
        <p:nvSpPr>
          <p:cNvPr id="13" name="Text 9"/>
          <p:cNvSpPr/>
          <p:nvPr/>
        </p:nvSpPr>
        <p:spPr>
          <a:xfrm>
            <a:off x="7943017" y="3827740"/>
            <a:ext cx="5600700" cy="386477"/>
          </a:xfrm>
          <a:prstGeom prst="rect">
            <a:avLst/>
          </a:prstGeom>
          <a:noFill/>
          <a:ln/>
        </p:spPr>
        <p:txBody>
          <a:bodyPr wrap="none" lIns="0" tIns="0" rIns="0" bIns="0" rtlCol="0" anchor="t"/>
          <a:lstStyle/>
          <a:p>
            <a:pPr algn="l" marL="342900" indent="-342900">
              <a:lnSpc>
                <a:spcPts val="3000"/>
              </a:lnSpc>
              <a:buSzPct val="100000"/>
              <a:buFont typeface="+mj-lt"/>
              <a:buAutoNum type="arabicPeriod" startAt="1"/>
            </a:pPr>
            <a:r>
              <a:rPr lang="en-US" sz="1900" dirty="0">
                <a:solidFill>
                  <a:srgbClr val="4A4A45"/>
                </a:solidFill>
                <a:latin typeface="Lato" pitchFamily="34" charset="0"/>
                <a:ea typeface="Lato" pitchFamily="34" charset="-122"/>
                <a:cs typeface="Lato" pitchFamily="34" charset="-120"/>
              </a:rPr>
              <a:t>patient management admin</a:t>
            </a:r>
            <a:endParaRPr lang="en-US" sz="1900" dirty="0"/>
          </a:p>
        </p:txBody>
      </p:sp>
      <p:sp>
        <p:nvSpPr>
          <p:cNvPr id="14" name="Text 10"/>
          <p:cNvSpPr/>
          <p:nvPr/>
        </p:nvSpPr>
        <p:spPr>
          <a:xfrm>
            <a:off x="7943017" y="4298633"/>
            <a:ext cx="5600700" cy="386477"/>
          </a:xfrm>
          <a:prstGeom prst="rect">
            <a:avLst/>
          </a:prstGeom>
          <a:noFill/>
          <a:ln/>
        </p:spPr>
        <p:txBody>
          <a:bodyPr wrap="none" lIns="0" tIns="0" rIns="0" bIns="0" rtlCol="0" anchor="t"/>
          <a:lstStyle/>
          <a:p>
            <a:pPr algn="l" marL="342900" indent="-342900">
              <a:lnSpc>
                <a:spcPts val="3000"/>
              </a:lnSpc>
              <a:buSzPct val="100000"/>
              <a:buFont typeface="+mj-lt"/>
              <a:buAutoNum type="arabicPeriod" startAt="2"/>
            </a:pPr>
            <a:r>
              <a:rPr lang="en-US" sz="1900" dirty="0">
                <a:solidFill>
                  <a:srgbClr val="4A4A45"/>
                </a:solidFill>
                <a:latin typeface="Lato" pitchFamily="34" charset="0"/>
                <a:ea typeface="Lato" pitchFamily="34" charset="-122"/>
                <a:cs typeface="Lato" pitchFamily="34" charset="-120"/>
              </a:rPr>
              <a:t>ambulance management admin</a:t>
            </a:r>
            <a:endParaRPr lang="en-US" sz="1900" dirty="0"/>
          </a:p>
        </p:txBody>
      </p:sp>
      <p:sp>
        <p:nvSpPr>
          <p:cNvPr id="15" name="Text 11"/>
          <p:cNvSpPr/>
          <p:nvPr/>
        </p:nvSpPr>
        <p:spPr>
          <a:xfrm>
            <a:off x="7943017" y="4769525"/>
            <a:ext cx="5600700" cy="386477"/>
          </a:xfrm>
          <a:prstGeom prst="rect">
            <a:avLst/>
          </a:prstGeom>
          <a:noFill/>
          <a:ln/>
        </p:spPr>
        <p:txBody>
          <a:bodyPr wrap="none" lIns="0" tIns="0" rIns="0" bIns="0" rtlCol="0" anchor="t"/>
          <a:lstStyle/>
          <a:p>
            <a:pPr algn="l" marL="342900" indent="-342900">
              <a:lnSpc>
                <a:spcPts val="3000"/>
              </a:lnSpc>
              <a:buSzPct val="100000"/>
              <a:buFont typeface="+mj-lt"/>
              <a:buAutoNum type="arabicPeriod" startAt="3"/>
            </a:pPr>
            <a:r>
              <a:rPr lang="en-US" sz="1900" dirty="0">
                <a:solidFill>
                  <a:srgbClr val="4A4A45"/>
                </a:solidFill>
                <a:latin typeface="Lato" pitchFamily="34" charset="0"/>
                <a:ea typeface="Lato" pitchFamily="34" charset="-122"/>
                <a:cs typeface="Lato" pitchFamily="34" charset="-120"/>
              </a:rPr>
              <a:t>doctor management admin</a:t>
            </a:r>
            <a:endParaRPr lang="en-US" sz="1900" dirty="0"/>
          </a:p>
        </p:txBody>
      </p:sp>
      <p:sp>
        <p:nvSpPr>
          <p:cNvPr id="16" name="Text 12"/>
          <p:cNvSpPr/>
          <p:nvPr/>
        </p:nvSpPr>
        <p:spPr>
          <a:xfrm>
            <a:off x="7943017" y="5240417"/>
            <a:ext cx="5600700" cy="386477"/>
          </a:xfrm>
          <a:prstGeom prst="rect">
            <a:avLst/>
          </a:prstGeom>
          <a:noFill/>
          <a:ln/>
        </p:spPr>
        <p:txBody>
          <a:bodyPr wrap="none" lIns="0" tIns="0" rIns="0" bIns="0" rtlCol="0" anchor="t"/>
          <a:lstStyle/>
          <a:p>
            <a:pPr algn="l" marL="342900" indent="-342900">
              <a:lnSpc>
                <a:spcPts val="3000"/>
              </a:lnSpc>
              <a:buSzPct val="100000"/>
              <a:buFont typeface="+mj-lt"/>
              <a:buAutoNum type="arabicPeriod" startAt="4"/>
            </a:pPr>
            <a:r>
              <a:rPr lang="en-US" sz="1900" dirty="0">
                <a:solidFill>
                  <a:srgbClr val="4A4A45"/>
                </a:solidFill>
                <a:latin typeface="Lato" pitchFamily="34" charset="0"/>
                <a:ea typeface="Lato" pitchFamily="34" charset="-122"/>
                <a:cs typeface="Lato" pitchFamily="34" charset="-120"/>
              </a:rPr>
              <a:t>Laboratory Management</a:t>
            </a:r>
            <a:endParaRPr lang="en-US" sz="1900" dirty="0"/>
          </a:p>
        </p:txBody>
      </p:sp>
      <p:sp>
        <p:nvSpPr>
          <p:cNvPr id="17" name="Text 13"/>
          <p:cNvSpPr/>
          <p:nvPr/>
        </p:nvSpPr>
        <p:spPr>
          <a:xfrm>
            <a:off x="7943017" y="5711309"/>
            <a:ext cx="5600700" cy="386477"/>
          </a:xfrm>
          <a:prstGeom prst="rect">
            <a:avLst/>
          </a:prstGeom>
          <a:noFill/>
          <a:ln/>
        </p:spPr>
        <p:txBody>
          <a:bodyPr wrap="none" lIns="0" tIns="0" rIns="0" bIns="0" rtlCol="0" anchor="t"/>
          <a:lstStyle/>
          <a:p>
            <a:pPr algn="l" marL="342900" indent="-342900">
              <a:lnSpc>
                <a:spcPts val="3000"/>
              </a:lnSpc>
              <a:buSzPct val="100000"/>
              <a:buFont typeface="+mj-lt"/>
              <a:buAutoNum type="arabicPeriod" startAt="5"/>
            </a:pPr>
            <a:r>
              <a:rPr lang="en-US" sz="1900" dirty="0">
                <a:solidFill>
                  <a:srgbClr val="4A4A45"/>
                </a:solidFill>
                <a:latin typeface="Lato" pitchFamily="34" charset="0"/>
                <a:ea typeface="Lato" pitchFamily="34" charset="-122"/>
                <a:cs typeface="Lato" pitchFamily="34" charset="-120"/>
              </a:rPr>
              <a:t>medicine management</a:t>
            </a:r>
            <a:endParaRPr lang="en-US" sz="1900" dirty="0"/>
          </a:p>
        </p:txBody>
      </p:sp>
      <p:sp>
        <p:nvSpPr>
          <p:cNvPr id="18" name="Text 14"/>
          <p:cNvSpPr/>
          <p:nvPr/>
        </p:nvSpPr>
        <p:spPr>
          <a:xfrm>
            <a:off x="7943017" y="6182201"/>
            <a:ext cx="5600700" cy="386477"/>
          </a:xfrm>
          <a:prstGeom prst="rect">
            <a:avLst/>
          </a:prstGeom>
          <a:noFill/>
          <a:ln/>
        </p:spPr>
        <p:txBody>
          <a:bodyPr wrap="none" lIns="0" tIns="0" rIns="0" bIns="0" rtlCol="0" anchor="t"/>
          <a:lstStyle/>
          <a:p>
            <a:pPr algn="l" marL="342900" indent="-342900">
              <a:lnSpc>
                <a:spcPts val="3000"/>
              </a:lnSpc>
              <a:buSzPct val="100000"/>
              <a:buFont typeface="+mj-lt"/>
              <a:buAutoNum type="arabicPeriod" startAt="6"/>
            </a:pPr>
            <a:r>
              <a:rPr lang="en-US" sz="1900" dirty="0">
                <a:solidFill>
                  <a:srgbClr val="4A4A45"/>
                </a:solidFill>
                <a:latin typeface="Lato" pitchFamily="34" charset="0"/>
                <a:ea typeface="Lato" pitchFamily="34" charset="-122"/>
                <a:cs typeface="Lato" pitchFamily="34" charset="-120"/>
              </a:rPr>
              <a:t>staff management</a:t>
            </a:r>
            <a:endParaRPr lang="en-US" sz="1900" dirty="0"/>
          </a:p>
        </p:txBody>
      </p:sp>
      <p:sp>
        <p:nvSpPr>
          <p:cNvPr id="19" name="Text 15"/>
          <p:cNvSpPr/>
          <p:nvPr/>
        </p:nvSpPr>
        <p:spPr>
          <a:xfrm>
            <a:off x="7556659" y="6713577"/>
            <a:ext cx="5987058" cy="386477"/>
          </a:xfrm>
          <a:prstGeom prst="rect">
            <a:avLst/>
          </a:prstGeom>
          <a:noFill/>
          <a:ln/>
        </p:spPr>
        <p:txBody>
          <a:bodyPr wrap="none" lIns="0" tIns="0" rIns="0" bIns="0" rtlCol="0" anchor="t"/>
          <a:lstStyle/>
          <a:p>
            <a:pPr algn="l" indent="0" marL="0">
              <a:lnSpc>
                <a:spcPts val="3000"/>
              </a:lnSpc>
              <a:buNone/>
            </a:pP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433"/>
          </a:xfrm>
          <a:prstGeom prst="rect">
            <a:avLst/>
          </a:prstGeom>
        </p:spPr>
      </p:pic>
      <p:sp>
        <p:nvSpPr>
          <p:cNvPr id="3" name="Text 0"/>
          <p:cNvSpPr/>
          <p:nvPr/>
        </p:nvSpPr>
        <p:spPr>
          <a:xfrm>
            <a:off x="651272" y="511731"/>
            <a:ext cx="4652129" cy="581382"/>
          </a:xfrm>
          <a:prstGeom prst="rect">
            <a:avLst/>
          </a:prstGeom>
          <a:noFill/>
          <a:ln/>
        </p:spPr>
        <p:txBody>
          <a:bodyPr wrap="none" lIns="0" tIns="0" rIns="0" bIns="0" rtlCol="0" anchor="t"/>
          <a:lstStyle/>
          <a:p>
            <a:pPr indent="0" marL="0">
              <a:lnSpc>
                <a:spcPts val="4550"/>
              </a:lnSpc>
              <a:buNone/>
            </a:pPr>
            <a:r>
              <a:rPr lang="en-US" sz="3650" b="1" dirty="0">
                <a:solidFill>
                  <a:srgbClr val="282824"/>
                </a:solidFill>
                <a:latin typeface="Lato" pitchFamily="34" charset="0"/>
                <a:ea typeface="Lato" pitchFamily="34" charset="-122"/>
                <a:cs typeface="Lato" pitchFamily="34" charset="-120"/>
              </a:rPr>
              <a:t>UI For Patient</a:t>
            </a:r>
            <a:endParaRPr lang="en-US" sz="3650" dirty="0"/>
          </a:p>
        </p:txBody>
      </p:sp>
      <p:sp>
        <p:nvSpPr>
          <p:cNvPr id="4" name="Text 1"/>
          <p:cNvSpPr/>
          <p:nvPr/>
        </p:nvSpPr>
        <p:spPr>
          <a:xfrm>
            <a:off x="651272" y="1372195"/>
            <a:ext cx="3411974" cy="290751"/>
          </a:xfrm>
          <a:prstGeom prst="rect">
            <a:avLst/>
          </a:prstGeom>
          <a:noFill/>
          <a:ln/>
        </p:spPr>
        <p:txBody>
          <a:bodyPr wrap="none" lIns="0" tIns="0" rIns="0" bIns="0" rtlCol="0" anchor="t"/>
          <a:lstStyle/>
          <a:p>
            <a:pPr indent="0" marL="0">
              <a:lnSpc>
                <a:spcPts val="2250"/>
              </a:lnSpc>
              <a:buNone/>
            </a:pPr>
            <a:r>
              <a:rPr lang="en-US" sz="1800" b="1" dirty="0">
                <a:solidFill>
                  <a:srgbClr val="282824"/>
                </a:solidFill>
                <a:latin typeface="Lato" pitchFamily="34" charset="0"/>
                <a:ea typeface="Lato" pitchFamily="34" charset="-122"/>
                <a:cs typeface="Lato" pitchFamily="34" charset="-120"/>
              </a:rPr>
              <a:t>Consultation and Search Doctors</a:t>
            </a:r>
            <a:endParaRPr lang="en-US" sz="1800" dirty="0"/>
          </a:p>
        </p:txBody>
      </p:sp>
      <p:sp>
        <p:nvSpPr>
          <p:cNvPr id="5" name="Text 2"/>
          <p:cNvSpPr/>
          <p:nvPr/>
        </p:nvSpPr>
        <p:spPr>
          <a:xfrm>
            <a:off x="651272" y="1942028"/>
            <a:ext cx="7841456" cy="892969"/>
          </a:xfrm>
          <a:prstGeom prst="rect">
            <a:avLst/>
          </a:prstGeom>
          <a:noFill/>
          <a:ln/>
        </p:spPr>
        <p:txBody>
          <a:bodyPr wrap="square" lIns="0" tIns="0" rIns="0" bIns="0" rtlCol="0" anchor="t"/>
          <a:lstStyle/>
          <a:p>
            <a:pPr indent="0" marL="0">
              <a:lnSpc>
                <a:spcPts val="2300"/>
              </a:lnSpc>
              <a:buNone/>
            </a:pPr>
            <a:r>
              <a:rPr lang="en-US" sz="1450" dirty="0">
                <a:solidFill>
                  <a:srgbClr val="4A4A45"/>
                </a:solidFill>
                <a:latin typeface="Lato" pitchFamily="34" charset="0"/>
                <a:ea typeface="Lato" pitchFamily="34" charset="-122"/>
                <a:cs typeface="Lato" pitchFamily="34" charset="-120"/>
              </a:rPr>
              <a:t>Easily search for and connect with your assigned doctors using the consultation search feature. Authorized users can quickly locate their respective doctors by name, department, or specialty, ensuring seamless access to consultation details and medical guidance.</a:t>
            </a:r>
            <a:endParaRPr lang="en-US" sz="1450" dirty="0"/>
          </a:p>
        </p:txBody>
      </p:sp>
      <p:sp>
        <p:nvSpPr>
          <p:cNvPr id="6" name="Text 3"/>
          <p:cNvSpPr/>
          <p:nvPr/>
        </p:nvSpPr>
        <p:spPr>
          <a:xfrm>
            <a:off x="651272" y="3114080"/>
            <a:ext cx="2326005" cy="290751"/>
          </a:xfrm>
          <a:prstGeom prst="rect">
            <a:avLst/>
          </a:prstGeom>
          <a:noFill/>
          <a:ln/>
        </p:spPr>
        <p:txBody>
          <a:bodyPr wrap="none" lIns="0" tIns="0" rIns="0" bIns="0" rtlCol="0" anchor="t"/>
          <a:lstStyle/>
          <a:p>
            <a:pPr indent="0" marL="0">
              <a:lnSpc>
                <a:spcPts val="2250"/>
              </a:lnSpc>
              <a:buNone/>
            </a:pPr>
            <a:r>
              <a:rPr lang="en-US" sz="1800" b="1" dirty="0">
                <a:solidFill>
                  <a:srgbClr val="282824"/>
                </a:solidFill>
                <a:latin typeface="Lato" pitchFamily="34" charset="0"/>
                <a:ea typeface="Lato" pitchFamily="34" charset="-122"/>
                <a:cs typeface="Lato" pitchFamily="34" charset="-120"/>
              </a:rPr>
              <a:t>Short Stay Service </a:t>
            </a:r>
            <a:endParaRPr lang="en-US" sz="1800" dirty="0"/>
          </a:p>
        </p:txBody>
      </p:sp>
      <p:sp>
        <p:nvSpPr>
          <p:cNvPr id="7" name="Text 4"/>
          <p:cNvSpPr/>
          <p:nvPr/>
        </p:nvSpPr>
        <p:spPr>
          <a:xfrm>
            <a:off x="651272" y="3683913"/>
            <a:ext cx="7841456" cy="1190625"/>
          </a:xfrm>
          <a:prstGeom prst="rect">
            <a:avLst/>
          </a:prstGeom>
          <a:noFill/>
          <a:ln/>
        </p:spPr>
        <p:txBody>
          <a:bodyPr wrap="square" lIns="0" tIns="0" rIns="0" bIns="0" rtlCol="0" anchor="t"/>
          <a:lstStyle/>
          <a:p>
            <a:pPr indent="0" marL="0">
              <a:lnSpc>
                <a:spcPts val="2300"/>
              </a:lnSpc>
              <a:buNone/>
            </a:pPr>
            <a:r>
              <a:rPr lang="en-US" sz="1450" dirty="0">
                <a:solidFill>
                  <a:srgbClr val="4A4A45"/>
                </a:solidFill>
                <a:latin typeface="Lato" pitchFamily="34" charset="0"/>
                <a:ea typeface="Lato" pitchFamily="34" charset="-122"/>
                <a:cs typeface="Lato" pitchFamily="34" charset="-120"/>
              </a:rPr>
              <a:t>Our Short Stay Service provides a comprehensive experience for brief medical visits, including essential admission information, post-admission care, surgical patient details, medical patient records, and chemotherapy information. This streamlined service ensures prompt attention and efficient care while minimizing wait times, all in a comfortable setting.</a:t>
            </a:r>
            <a:endParaRPr lang="en-US" sz="1450" dirty="0"/>
          </a:p>
        </p:txBody>
      </p:sp>
      <p:sp>
        <p:nvSpPr>
          <p:cNvPr id="8" name="Text 5"/>
          <p:cNvSpPr/>
          <p:nvPr/>
        </p:nvSpPr>
        <p:spPr>
          <a:xfrm>
            <a:off x="651272" y="5153620"/>
            <a:ext cx="2326005" cy="290751"/>
          </a:xfrm>
          <a:prstGeom prst="rect">
            <a:avLst/>
          </a:prstGeom>
          <a:noFill/>
          <a:ln/>
        </p:spPr>
        <p:txBody>
          <a:bodyPr wrap="none" lIns="0" tIns="0" rIns="0" bIns="0" rtlCol="0" anchor="t"/>
          <a:lstStyle/>
          <a:p>
            <a:pPr indent="0" marL="0">
              <a:lnSpc>
                <a:spcPts val="2250"/>
              </a:lnSpc>
              <a:buNone/>
            </a:pPr>
            <a:r>
              <a:rPr lang="en-US" sz="1800" b="1" dirty="0">
                <a:solidFill>
                  <a:srgbClr val="282824"/>
                </a:solidFill>
                <a:latin typeface="Lato" pitchFamily="34" charset="0"/>
                <a:ea typeface="Lato" pitchFamily="34" charset="-122"/>
                <a:cs typeface="Lato" pitchFamily="34" charset="-120"/>
              </a:rPr>
              <a:t>Insurance and TPA</a:t>
            </a:r>
            <a:endParaRPr lang="en-US" sz="1800" dirty="0"/>
          </a:p>
        </p:txBody>
      </p:sp>
      <p:sp>
        <p:nvSpPr>
          <p:cNvPr id="9" name="Text 6"/>
          <p:cNvSpPr/>
          <p:nvPr/>
        </p:nvSpPr>
        <p:spPr>
          <a:xfrm>
            <a:off x="651272" y="5723453"/>
            <a:ext cx="7841456" cy="1488281"/>
          </a:xfrm>
          <a:prstGeom prst="rect">
            <a:avLst/>
          </a:prstGeom>
          <a:noFill/>
          <a:ln/>
        </p:spPr>
        <p:txBody>
          <a:bodyPr wrap="square" lIns="0" tIns="0" rIns="0" bIns="0" rtlCol="0" anchor="t"/>
          <a:lstStyle/>
          <a:p>
            <a:pPr indent="0" marL="0">
              <a:lnSpc>
                <a:spcPts val="2300"/>
              </a:lnSpc>
              <a:buNone/>
            </a:pPr>
            <a:r>
              <a:rPr lang="en-US" sz="1450" dirty="0">
                <a:solidFill>
                  <a:srgbClr val="4A4A45"/>
                </a:solidFill>
                <a:latin typeface="Lato" pitchFamily="34" charset="0"/>
                <a:ea typeface="Lato" pitchFamily="34" charset="-122"/>
                <a:cs typeface="Lato" pitchFamily="34" charset="-120"/>
              </a:rPr>
              <a:t>Stay informed with our Insurance and Third-Party Administrator (TPA) information service. This feature provides patients and authorized users with essential details about insurance coverage, claims processes, and TPA contacts. It ensures that patients have easy access to the necessary information for seamless insurance coordination, making the financial aspect of their healthcare experience hassle-free.</a:t>
            </a:r>
            <a:endParaRPr lang="en-US" sz="1450" dirty="0"/>
          </a:p>
        </p:txBody>
      </p:sp>
      <p:sp>
        <p:nvSpPr>
          <p:cNvPr id="10" name="Text 7"/>
          <p:cNvSpPr/>
          <p:nvPr/>
        </p:nvSpPr>
        <p:spPr>
          <a:xfrm>
            <a:off x="651272" y="7421047"/>
            <a:ext cx="7841456" cy="297656"/>
          </a:xfrm>
          <a:prstGeom prst="rect">
            <a:avLst/>
          </a:prstGeom>
          <a:noFill/>
          <a:ln/>
        </p:spPr>
        <p:txBody>
          <a:bodyPr wrap="none" lIns="0" tIns="0" rIns="0" bIns="0" rtlCol="0" anchor="t"/>
          <a:lstStyle/>
          <a:p>
            <a:pPr indent="0" marL="0">
              <a:lnSpc>
                <a:spcPts val="2300"/>
              </a:lnSpc>
              <a:buNone/>
            </a:pP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0443" y="740450"/>
            <a:ext cx="2465903" cy="308134"/>
          </a:xfrm>
          <a:prstGeom prst="rect">
            <a:avLst/>
          </a:prstGeom>
          <a:noFill/>
          <a:ln/>
        </p:spPr>
        <p:txBody>
          <a:bodyPr wrap="none" lIns="0" tIns="0" rIns="0" bIns="0" rtlCol="0" anchor="t"/>
          <a:lstStyle/>
          <a:p>
            <a:pPr indent="0" marL="0">
              <a:lnSpc>
                <a:spcPts val="2400"/>
              </a:lnSpc>
              <a:buNone/>
            </a:pPr>
            <a:r>
              <a:rPr lang="en-US" sz="1900" b="1" dirty="0">
                <a:solidFill>
                  <a:srgbClr val="282824"/>
                </a:solidFill>
                <a:latin typeface="Lato" pitchFamily="34" charset="0"/>
                <a:ea typeface="Lato" pitchFamily="34" charset="-122"/>
                <a:cs typeface="Lato" pitchFamily="34" charset="-120"/>
              </a:rPr>
              <a:t> Admission Process</a:t>
            </a:r>
            <a:endParaRPr lang="en-US" sz="1900" dirty="0"/>
          </a:p>
        </p:txBody>
      </p:sp>
      <p:sp>
        <p:nvSpPr>
          <p:cNvPr id="4" name="Text 1"/>
          <p:cNvSpPr/>
          <p:nvPr/>
        </p:nvSpPr>
        <p:spPr>
          <a:xfrm>
            <a:off x="690443" y="1270516"/>
            <a:ext cx="7763113" cy="1578173"/>
          </a:xfrm>
          <a:prstGeom prst="rect">
            <a:avLst/>
          </a:prstGeom>
          <a:noFill/>
          <a:ln/>
        </p:spPr>
        <p:txBody>
          <a:bodyPr wrap="square" lIns="0" tIns="0" rIns="0" bIns="0" rtlCol="0" anchor="t"/>
          <a:lstStyle/>
          <a:p>
            <a:pPr indent="0" marL="0">
              <a:lnSpc>
                <a:spcPts val="2450"/>
              </a:lnSpc>
              <a:buNone/>
            </a:pPr>
            <a:r>
              <a:rPr lang="en-US" sz="1550" dirty="0">
                <a:solidFill>
                  <a:srgbClr val="4A4A45"/>
                </a:solidFill>
                <a:latin typeface="Lato" pitchFamily="34" charset="0"/>
                <a:ea typeface="Lato" pitchFamily="34" charset="-122"/>
                <a:cs typeface="Lato" pitchFamily="34" charset="-120"/>
              </a:rPr>
              <a:t>Our Hospital Admission Details service offers a comprehensive overview of the admission process. It includes essential information on required documents, payment options, and pre-admission protocols. Patients and authorized users can easily access step-by-step guidelines to ensure a smooth and efficient admission experience, allowing for timely care and support from the moment they arrive.</a:t>
            </a:r>
            <a:endParaRPr lang="en-US" sz="1550" dirty="0"/>
          </a:p>
        </p:txBody>
      </p:sp>
      <p:sp>
        <p:nvSpPr>
          <p:cNvPr id="5" name="Text 2"/>
          <p:cNvSpPr/>
          <p:nvPr/>
        </p:nvSpPr>
        <p:spPr>
          <a:xfrm>
            <a:off x="690443" y="3144560"/>
            <a:ext cx="2465903" cy="308134"/>
          </a:xfrm>
          <a:prstGeom prst="rect">
            <a:avLst/>
          </a:prstGeom>
          <a:noFill/>
          <a:ln/>
        </p:spPr>
        <p:txBody>
          <a:bodyPr wrap="none" lIns="0" tIns="0" rIns="0" bIns="0" rtlCol="0" anchor="t"/>
          <a:lstStyle/>
          <a:p>
            <a:pPr indent="0" marL="0">
              <a:lnSpc>
                <a:spcPts val="2400"/>
              </a:lnSpc>
              <a:buNone/>
            </a:pPr>
            <a:r>
              <a:rPr lang="en-US" sz="1900" b="1" dirty="0">
                <a:solidFill>
                  <a:srgbClr val="282824"/>
                </a:solidFill>
                <a:latin typeface="Lato" pitchFamily="34" charset="0"/>
                <a:ea typeface="Lato" pitchFamily="34" charset="-122"/>
                <a:cs typeface="Lato" pitchFamily="34" charset="-120"/>
              </a:rPr>
              <a:t>E - Brochure</a:t>
            </a:r>
            <a:endParaRPr lang="en-US" sz="1900" dirty="0"/>
          </a:p>
        </p:txBody>
      </p:sp>
      <p:sp>
        <p:nvSpPr>
          <p:cNvPr id="6" name="Text 3"/>
          <p:cNvSpPr/>
          <p:nvPr/>
        </p:nvSpPr>
        <p:spPr>
          <a:xfrm>
            <a:off x="690443" y="3748564"/>
            <a:ext cx="7763113" cy="1262539"/>
          </a:xfrm>
          <a:prstGeom prst="rect">
            <a:avLst/>
          </a:prstGeom>
          <a:noFill/>
          <a:ln/>
        </p:spPr>
        <p:txBody>
          <a:bodyPr wrap="square" lIns="0" tIns="0" rIns="0" bIns="0" rtlCol="0" anchor="t"/>
          <a:lstStyle/>
          <a:p>
            <a:pPr indent="0" marL="0">
              <a:lnSpc>
                <a:spcPts val="2450"/>
              </a:lnSpc>
              <a:buNone/>
            </a:pPr>
            <a:r>
              <a:rPr lang="en-US" sz="1550" dirty="0">
                <a:solidFill>
                  <a:srgbClr val="4A4A45"/>
                </a:solidFill>
                <a:latin typeface="Lato" pitchFamily="34" charset="0"/>
                <a:ea typeface="Lato" pitchFamily="34" charset="-122"/>
                <a:cs typeface="Lato" pitchFamily="34" charset="-120"/>
              </a:rPr>
              <a:t>Discover our e-Brochure, designed to provide patients and visitors with a comprehensive overview of our hospital's services, facilities, and admission procedures. This digital resource includes essential information about medical specialties, treatment options, insurance details, and patient support services.</a:t>
            </a:r>
            <a:endParaRPr lang="en-US" sz="1550" dirty="0"/>
          </a:p>
        </p:txBody>
      </p:sp>
      <p:sp>
        <p:nvSpPr>
          <p:cNvPr id="7" name="Text 4"/>
          <p:cNvSpPr/>
          <p:nvPr/>
        </p:nvSpPr>
        <p:spPr>
          <a:xfrm>
            <a:off x="690443" y="5306973"/>
            <a:ext cx="2465903" cy="308134"/>
          </a:xfrm>
          <a:prstGeom prst="rect">
            <a:avLst/>
          </a:prstGeom>
          <a:noFill/>
          <a:ln/>
        </p:spPr>
        <p:txBody>
          <a:bodyPr wrap="none" lIns="0" tIns="0" rIns="0" bIns="0" rtlCol="0" anchor="t"/>
          <a:lstStyle/>
          <a:p>
            <a:pPr indent="0" marL="0">
              <a:lnSpc>
                <a:spcPts val="2400"/>
              </a:lnSpc>
              <a:buNone/>
            </a:pPr>
            <a:r>
              <a:rPr lang="en-US" sz="1900" b="1" dirty="0">
                <a:solidFill>
                  <a:srgbClr val="282824"/>
                </a:solidFill>
                <a:latin typeface="Lato" pitchFamily="34" charset="0"/>
                <a:ea typeface="Lato" pitchFamily="34" charset="-122"/>
                <a:cs typeface="Lato" pitchFamily="34" charset="-120"/>
              </a:rPr>
              <a:t>Hospital Tour</a:t>
            </a:r>
            <a:endParaRPr lang="en-US" sz="1900" dirty="0"/>
          </a:p>
        </p:txBody>
      </p:sp>
      <p:sp>
        <p:nvSpPr>
          <p:cNvPr id="8" name="Text 5"/>
          <p:cNvSpPr/>
          <p:nvPr/>
        </p:nvSpPr>
        <p:spPr>
          <a:xfrm>
            <a:off x="690443" y="5910977"/>
            <a:ext cx="7763113" cy="1578173"/>
          </a:xfrm>
          <a:prstGeom prst="rect">
            <a:avLst/>
          </a:prstGeom>
          <a:noFill/>
          <a:ln/>
        </p:spPr>
        <p:txBody>
          <a:bodyPr wrap="square" lIns="0" tIns="0" rIns="0" bIns="0" rtlCol="0" anchor="t"/>
          <a:lstStyle/>
          <a:p>
            <a:pPr indent="0" marL="0">
              <a:lnSpc>
                <a:spcPts val="2450"/>
              </a:lnSpc>
              <a:buNone/>
            </a:pPr>
            <a:r>
              <a:rPr lang="en-US" sz="1550" dirty="0">
                <a:solidFill>
                  <a:srgbClr val="4A4A45"/>
                </a:solidFill>
                <a:latin typeface="Lato" pitchFamily="34" charset="0"/>
                <a:ea typeface="Lato" pitchFamily="34" charset="-122"/>
                <a:cs typeface="Lato" pitchFamily="34" charset="-120"/>
              </a:rPr>
              <a:t>Join us for a guided Hospital Tour, where you can explore our state-of-the-art facilities and learn about the services we offer. This immersive experience provides insight into our patient care areas, treatment technologies, and support services. Whether you’re a prospective patient, a family member, or a healthcare professional, the tour offers a valuable opportunity to understand our commitment to quality care and patient comfort. </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82720" y="358021"/>
            <a:ext cx="5008959" cy="7513439"/>
          </a:xfrm>
          <a:prstGeom prst="rect">
            <a:avLst/>
          </a:prstGeom>
        </p:spPr>
      </p:pic>
      <p:sp>
        <p:nvSpPr>
          <p:cNvPr id="4" name="Text 0"/>
          <p:cNvSpPr/>
          <p:nvPr/>
        </p:nvSpPr>
        <p:spPr>
          <a:xfrm>
            <a:off x="668417" y="676394"/>
            <a:ext cx="5602605" cy="596741"/>
          </a:xfrm>
          <a:prstGeom prst="rect">
            <a:avLst/>
          </a:prstGeom>
          <a:noFill/>
          <a:ln/>
        </p:spPr>
        <p:txBody>
          <a:bodyPr wrap="none" lIns="0" tIns="0" rIns="0" bIns="0" rtlCol="0" anchor="t"/>
          <a:lstStyle/>
          <a:p>
            <a:pPr indent="0" marL="0">
              <a:lnSpc>
                <a:spcPts val="4650"/>
              </a:lnSpc>
              <a:buNone/>
            </a:pPr>
            <a:r>
              <a:rPr lang="en-US" sz="3750" b="1" dirty="0">
                <a:solidFill>
                  <a:srgbClr val="282824"/>
                </a:solidFill>
                <a:latin typeface="Lato" pitchFamily="34" charset="0"/>
                <a:ea typeface="Lato" pitchFamily="34" charset="-122"/>
                <a:cs typeface="Lato" pitchFamily="34" charset="-120"/>
              </a:rPr>
              <a:t>Scope Patient Managment</a:t>
            </a:r>
            <a:endParaRPr lang="en-US" sz="3750" dirty="0"/>
          </a:p>
        </p:txBody>
      </p:sp>
      <p:sp>
        <p:nvSpPr>
          <p:cNvPr id="5" name="Text 1"/>
          <p:cNvSpPr/>
          <p:nvPr/>
        </p:nvSpPr>
        <p:spPr>
          <a:xfrm>
            <a:off x="668417" y="1559600"/>
            <a:ext cx="2507694" cy="298371"/>
          </a:xfrm>
          <a:prstGeom prst="rect">
            <a:avLst/>
          </a:prstGeom>
          <a:noFill/>
          <a:ln/>
        </p:spPr>
        <p:txBody>
          <a:bodyPr wrap="none" lIns="0" tIns="0" rIns="0" bIns="0" rtlCol="0" anchor="t"/>
          <a:lstStyle/>
          <a:p>
            <a:pPr indent="0" marL="0">
              <a:lnSpc>
                <a:spcPts val="2300"/>
              </a:lnSpc>
              <a:buNone/>
            </a:pPr>
            <a:r>
              <a:rPr lang="en-US" sz="1850" b="1" dirty="0">
                <a:solidFill>
                  <a:srgbClr val="282824"/>
                </a:solidFill>
                <a:latin typeface="Lato" pitchFamily="34" charset="0"/>
                <a:ea typeface="Lato" pitchFamily="34" charset="-122"/>
                <a:cs typeface="Lato" pitchFamily="34" charset="-120"/>
              </a:rPr>
              <a:t>Add and search Patient </a:t>
            </a:r>
            <a:endParaRPr lang="en-US" sz="1850" dirty="0"/>
          </a:p>
        </p:txBody>
      </p:sp>
      <p:sp>
        <p:nvSpPr>
          <p:cNvPr id="6" name="Text 2"/>
          <p:cNvSpPr/>
          <p:nvPr/>
        </p:nvSpPr>
        <p:spPr>
          <a:xfrm>
            <a:off x="668417" y="2144435"/>
            <a:ext cx="7807166" cy="1833086"/>
          </a:xfrm>
          <a:prstGeom prst="rect">
            <a:avLst/>
          </a:prstGeom>
          <a:noFill/>
          <a:ln/>
        </p:spPr>
        <p:txBody>
          <a:bodyPr wrap="square" lIns="0" tIns="0" rIns="0" bIns="0" rtlCol="0" anchor="t"/>
          <a:lstStyle/>
          <a:p>
            <a:pPr indent="0" marL="0">
              <a:lnSpc>
                <a:spcPts val="2400"/>
              </a:lnSpc>
              <a:buNone/>
            </a:pPr>
            <a:r>
              <a:rPr lang="en-US" sz="1500" dirty="0">
                <a:solidFill>
                  <a:srgbClr val="4A4A45"/>
                </a:solidFill>
                <a:latin typeface="Lato" pitchFamily="34" charset="0"/>
                <a:ea typeface="Lato" pitchFamily="34" charset="-122"/>
                <a:cs typeface="Lato" pitchFamily="34" charset="-120"/>
              </a:rPr>
              <a:t>Authorized users can efficiently add new patient profiles, capturing key details like name, age, medical history, and contact information with accuracy. This ensures that all patient data is securely stored for easy future reference and improved care management. The system also features a powerful search function, enabling users to quickly find patient records by searching through Ds, or other filters, providing instant access to vital information such as medical history, contact details, and current treatments.</a:t>
            </a:r>
            <a:endParaRPr lang="en-US" sz="1500" dirty="0"/>
          </a:p>
        </p:txBody>
      </p:sp>
      <p:sp>
        <p:nvSpPr>
          <p:cNvPr id="7" name="Text 3"/>
          <p:cNvSpPr/>
          <p:nvPr/>
        </p:nvSpPr>
        <p:spPr>
          <a:xfrm>
            <a:off x="668417" y="4263985"/>
            <a:ext cx="2873573" cy="298371"/>
          </a:xfrm>
          <a:prstGeom prst="rect">
            <a:avLst/>
          </a:prstGeom>
          <a:noFill/>
          <a:ln/>
        </p:spPr>
        <p:txBody>
          <a:bodyPr wrap="none" lIns="0" tIns="0" rIns="0" bIns="0" rtlCol="0" anchor="t"/>
          <a:lstStyle/>
          <a:p>
            <a:pPr indent="0" marL="0">
              <a:lnSpc>
                <a:spcPts val="2300"/>
              </a:lnSpc>
              <a:buNone/>
            </a:pPr>
            <a:r>
              <a:rPr lang="en-US" sz="1850" b="1" dirty="0">
                <a:solidFill>
                  <a:srgbClr val="282824"/>
                </a:solidFill>
                <a:latin typeface="Lato" pitchFamily="34" charset="0"/>
                <a:ea typeface="Lato" pitchFamily="34" charset="-122"/>
                <a:cs typeface="Lato" pitchFamily="34" charset="-120"/>
              </a:rPr>
              <a:t>Delete Patient Information</a:t>
            </a:r>
            <a:endParaRPr lang="en-US" sz="1850" dirty="0"/>
          </a:p>
        </p:txBody>
      </p:sp>
      <p:sp>
        <p:nvSpPr>
          <p:cNvPr id="8" name="Text 4"/>
          <p:cNvSpPr/>
          <p:nvPr/>
        </p:nvSpPr>
        <p:spPr>
          <a:xfrm>
            <a:off x="668417" y="4848820"/>
            <a:ext cx="7807166" cy="916543"/>
          </a:xfrm>
          <a:prstGeom prst="rect">
            <a:avLst/>
          </a:prstGeom>
          <a:noFill/>
          <a:ln/>
        </p:spPr>
        <p:txBody>
          <a:bodyPr wrap="square" lIns="0" tIns="0" rIns="0" bIns="0" rtlCol="0" anchor="t"/>
          <a:lstStyle/>
          <a:p>
            <a:pPr indent="0" marL="0">
              <a:lnSpc>
                <a:spcPts val="2400"/>
              </a:lnSpc>
              <a:buNone/>
            </a:pPr>
            <a:r>
              <a:rPr lang="en-US" sz="1500" dirty="0">
                <a:solidFill>
                  <a:srgbClr val="4A4A45"/>
                </a:solidFill>
                <a:latin typeface="Lato" pitchFamily="34" charset="0"/>
                <a:ea typeface="Lato" pitchFamily="34" charset="-122"/>
                <a:cs typeface="Lato" pitchFamily="34" charset="-120"/>
              </a:rPr>
              <a:t> Authorized users have the ability to securely delete patient information from the system. This feature ensures that outdated or irrelevant patient data is removed, maintaining the integrity and accuracy of the database while complying with privacy and data management standards.</a:t>
            </a:r>
            <a:endParaRPr lang="en-US" sz="1500" dirty="0"/>
          </a:p>
        </p:txBody>
      </p:sp>
      <p:sp>
        <p:nvSpPr>
          <p:cNvPr id="9" name="Text 5"/>
          <p:cNvSpPr/>
          <p:nvPr/>
        </p:nvSpPr>
        <p:spPr>
          <a:xfrm>
            <a:off x="668417" y="6051828"/>
            <a:ext cx="2387441" cy="298371"/>
          </a:xfrm>
          <a:prstGeom prst="rect">
            <a:avLst/>
          </a:prstGeom>
          <a:noFill/>
          <a:ln/>
        </p:spPr>
        <p:txBody>
          <a:bodyPr wrap="none" lIns="0" tIns="0" rIns="0" bIns="0" rtlCol="0" anchor="t"/>
          <a:lstStyle/>
          <a:p>
            <a:pPr indent="0" marL="0">
              <a:lnSpc>
                <a:spcPts val="2300"/>
              </a:lnSpc>
              <a:buNone/>
            </a:pPr>
            <a:r>
              <a:rPr lang="en-US" sz="1850" b="1" dirty="0">
                <a:solidFill>
                  <a:srgbClr val="282824"/>
                </a:solidFill>
                <a:latin typeface="Lato" pitchFamily="34" charset="0"/>
                <a:ea typeface="Lato" pitchFamily="34" charset="-122"/>
                <a:cs typeface="Lato" pitchFamily="34" charset="-120"/>
              </a:rPr>
              <a:t>Save and Update</a:t>
            </a:r>
            <a:endParaRPr lang="en-US" sz="1850" dirty="0"/>
          </a:p>
        </p:txBody>
      </p:sp>
      <p:sp>
        <p:nvSpPr>
          <p:cNvPr id="10" name="Text 6"/>
          <p:cNvSpPr/>
          <p:nvPr/>
        </p:nvSpPr>
        <p:spPr>
          <a:xfrm>
            <a:off x="668417" y="6636663"/>
            <a:ext cx="7807166" cy="916543"/>
          </a:xfrm>
          <a:prstGeom prst="rect">
            <a:avLst/>
          </a:prstGeom>
          <a:noFill/>
          <a:ln/>
        </p:spPr>
        <p:txBody>
          <a:bodyPr wrap="square" lIns="0" tIns="0" rIns="0" bIns="0" rtlCol="0" anchor="t"/>
          <a:lstStyle/>
          <a:p>
            <a:pPr indent="0" marL="0">
              <a:lnSpc>
                <a:spcPts val="2400"/>
              </a:lnSpc>
              <a:buNone/>
            </a:pPr>
            <a:r>
              <a:rPr lang="en-US" sz="1500" dirty="0">
                <a:solidFill>
                  <a:srgbClr val="4A4A45"/>
                </a:solidFill>
                <a:latin typeface="Lato" pitchFamily="34" charset="0"/>
                <a:ea typeface="Lato" pitchFamily="34" charset="-122"/>
                <a:cs typeface="Lato" pitchFamily="34" charset="-120"/>
              </a:rPr>
              <a:t>Authorized users can effortlessly update and manage patient information, ensuring the database stays accurate and current with the latest details. This feature guarantees seamless access to up-to-date patient records for better care and management.</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64037" y="775692"/>
            <a:ext cx="12902327" cy="5536287"/>
          </a:xfrm>
          <a:prstGeom prst="rect">
            <a:avLst/>
          </a:prstGeom>
        </p:spPr>
      </p:pic>
      <p:sp>
        <p:nvSpPr>
          <p:cNvPr id="3" name="Text 0"/>
          <p:cNvSpPr/>
          <p:nvPr/>
        </p:nvSpPr>
        <p:spPr>
          <a:xfrm>
            <a:off x="864037" y="6682264"/>
            <a:ext cx="6172200" cy="771525"/>
          </a:xfrm>
          <a:prstGeom prst="rect">
            <a:avLst/>
          </a:prstGeom>
          <a:noFill/>
          <a:ln/>
        </p:spPr>
        <p:txBody>
          <a:bodyPr wrap="none" lIns="0" tIns="0" rIns="0" bIns="0" rtlCol="0" anchor="t"/>
          <a:lstStyle/>
          <a:p>
            <a:pPr indent="0" marL="0">
              <a:lnSpc>
                <a:spcPts val="6050"/>
              </a:lnSpc>
              <a:buNone/>
            </a:pPr>
            <a:endParaRPr lang="en-US" sz="4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76463" y="1508284"/>
            <a:ext cx="4933355" cy="5213033"/>
          </a:xfrm>
          <a:prstGeom prst="rect">
            <a:avLst/>
          </a:prstGeom>
        </p:spPr>
      </p:pic>
      <p:sp>
        <p:nvSpPr>
          <p:cNvPr id="4" name="Text 0"/>
          <p:cNvSpPr/>
          <p:nvPr/>
        </p:nvSpPr>
        <p:spPr>
          <a:xfrm>
            <a:off x="6260425" y="876538"/>
            <a:ext cx="6865620" cy="691158"/>
          </a:xfrm>
          <a:prstGeom prst="rect">
            <a:avLst/>
          </a:prstGeom>
          <a:noFill/>
          <a:ln/>
        </p:spPr>
        <p:txBody>
          <a:bodyPr wrap="none" lIns="0" tIns="0" rIns="0" bIns="0" rtlCol="0" anchor="t"/>
          <a:lstStyle/>
          <a:p>
            <a:pPr indent="0" marL="0">
              <a:lnSpc>
                <a:spcPts val="5400"/>
              </a:lnSpc>
              <a:buNone/>
            </a:pPr>
            <a:r>
              <a:rPr lang="en-US" sz="4350" b="1" dirty="0">
                <a:solidFill>
                  <a:srgbClr val="282824"/>
                </a:solidFill>
                <a:latin typeface="Lato" pitchFamily="34" charset="0"/>
                <a:ea typeface="Lato" pitchFamily="34" charset="-122"/>
                <a:cs typeface="Lato" pitchFamily="34" charset="-120"/>
              </a:rPr>
              <a:t>Scope: Doctor Management</a:t>
            </a:r>
            <a:endParaRPr lang="en-US" sz="4350" dirty="0"/>
          </a:p>
        </p:txBody>
      </p:sp>
      <p:sp>
        <p:nvSpPr>
          <p:cNvPr id="5" name="Shape 1"/>
          <p:cNvSpPr/>
          <p:nvPr/>
        </p:nvSpPr>
        <p:spPr>
          <a:xfrm>
            <a:off x="6260425" y="2148126"/>
            <a:ext cx="497562" cy="497562"/>
          </a:xfrm>
          <a:prstGeom prst="roundRect">
            <a:avLst>
              <a:gd name="adj" fmla="val 6668"/>
            </a:avLst>
          </a:prstGeom>
          <a:solidFill>
            <a:srgbClr val="E5DFD2"/>
          </a:solidFill>
          <a:ln/>
        </p:spPr>
      </p:sp>
      <p:sp>
        <p:nvSpPr>
          <p:cNvPr id="6" name="Text 2"/>
          <p:cNvSpPr/>
          <p:nvPr/>
        </p:nvSpPr>
        <p:spPr>
          <a:xfrm>
            <a:off x="6412944" y="2230993"/>
            <a:ext cx="192405" cy="331708"/>
          </a:xfrm>
          <a:prstGeom prst="rect">
            <a:avLst/>
          </a:prstGeom>
          <a:noFill/>
          <a:ln/>
        </p:spPr>
        <p:txBody>
          <a:bodyPr wrap="none" lIns="0" tIns="0" rIns="0" bIns="0" rtlCol="0" anchor="t"/>
          <a:lstStyle/>
          <a:p>
            <a:pPr algn="ctr" indent="0" marL="0">
              <a:lnSpc>
                <a:spcPts val="2600"/>
              </a:lnSpc>
              <a:buNone/>
            </a:pPr>
            <a:r>
              <a:rPr lang="en-US" sz="2600" b="1" dirty="0">
                <a:solidFill>
                  <a:srgbClr val="4A4A45"/>
                </a:solidFill>
                <a:latin typeface="Lato" pitchFamily="34" charset="0"/>
                <a:ea typeface="Lato" pitchFamily="34" charset="-122"/>
                <a:cs typeface="Lato" pitchFamily="34" charset="-120"/>
              </a:rPr>
              <a:t>1</a:t>
            </a:r>
            <a:endParaRPr lang="en-US" sz="2600" dirty="0"/>
          </a:p>
        </p:txBody>
      </p:sp>
      <p:sp>
        <p:nvSpPr>
          <p:cNvPr id="7" name="Text 3"/>
          <p:cNvSpPr/>
          <p:nvPr/>
        </p:nvSpPr>
        <p:spPr>
          <a:xfrm>
            <a:off x="6979087" y="2148126"/>
            <a:ext cx="3756303" cy="345519"/>
          </a:xfrm>
          <a:prstGeom prst="rect">
            <a:avLst/>
          </a:prstGeom>
          <a:noFill/>
          <a:ln/>
        </p:spPr>
        <p:txBody>
          <a:bodyPr wrap="none" lIns="0" tIns="0" rIns="0" bIns="0" rtlCol="0" anchor="t"/>
          <a:lstStyle/>
          <a:p>
            <a:pPr indent="0" marL="0">
              <a:lnSpc>
                <a:spcPts val="2700"/>
              </a:lnSpc>
              <a:buNone/>
            </a:pPr>
            <a:r>
              <a:rPr lang="en-US" sz="2150" b="1" dirty="0">
                <a:solidFill>
                  <a:srgbClr val="4A4A45"/>
                </a:solidFill>
                <a:latin typeface="Lato" pitchFamily="34" charset="0"/>
                <a:ea typeface="Lato" pitchFamily="34" charset="-122"/>
                <a:cs typeface="Lato" pitchFamily="34" charset="-120"/>
              </a:rPr>
              <a:t>Comprehensive Doctor Profile</a:t>
            </a:r>
            <a:endParaRPr lang="en-US" sz="2150" dirty="0"/>
          </a:p>
        </p:txBody>
      </p:sp>
      <p:sp>
        <p:nvSpPr>
          <p:cNvPr id="8" name="Text 4"/>
          <p:cNvSpPr/>
          <p:nvPr/>
        </p:nvSpPr>
        <p:spPr>
          <a:xfrm>
            <a:off x="6979087" y="2626281"/>
            <a:ext cx="6877288" cy="1061561"/>
          </a:xfrm>
          <a:prstGeom prst="rect">
            <a:avLst/>
          </a:prstGeom>
          <a:noFill/>
          <a:ln/>
        </p:spPr>
        <p:txBody>
          <a:bodyPr wrap="square" lIns="0" tIns="0" rIns="0" bIns="0" rtlCol="0" anchor="t"/>
          <a:lstStyle/>
          <a:p>
            <a:pPr indent="0" marL="0">
              <a:lnSpc>
                <a:spcPts val="2750"/>
              </a:lnSpc>
              <a:buNone/>
            </a:pPr>
            <a:r>
              <a:rPr lang="en-US" sz="1700" dirty="0">
                <a:solidFill>
                  <a:srgbClr val="4A4A45"/>
                </a:solidFill>
                <a:latin typeface="Lato" pitchFamily="34" charset="0"/>
                <a:ea typeface="Lato" pitchFamily="34" charset="-122"/>
                <a:cs typeface="Lato" pitchFamily="34" charset="-120"/>
              </a:rPr>
              <a:t>Doctors can easily access and manage their personal information, including a detailed overview of their patient load, appointment schedule, and research contributions.</a:t>
            </a:r>
            <a:endParaRPr lang="en-US" sz="1700" dirty="0"/>
          </a:p>
        </p:txBody>
      </p:sp>
      <p:sp>
        <p:nvSpPr>
          <p:cNvPr id="9" name="Shape 5"/>
          <p:cNvSpPr/>
          <p:nvPr/>
        </p:nvSpPr>
        <p:spPr>
          <a:xfrm>
            <a:off x="6260425" y="4157663"/>
            <a:ext cx="497562" cy="497562"/>
          </a:xfrm>
          <a:prstGeom prst="roundRect">
            <a:avLst>
              <a:gd name="adj" fmla="val 6668"/>
            </a:avLst>
          </a:prstGeom>
          <a:solidFill>
            <a:srgbClr val="E5DFD2"/>
          </a:solidFill>
          <a:ln/>
        </p:spPr>
      </p:sp>
      <p:sp>
        <p:nvSpPr>
          <p:cNvPr id="10" name="Text 6"/>
          <p:cNvSpPr/>
          <p:nvPr/>
        </p:nvSpPr>
        <p:spPr>
          <a:xfrm>
            <a:off x="6412944" y="4240530"/>
            <a:ext cx="192405" cy="331708"/>
          </a:xfrm>
          <a:prstGeom prst="rect">
            <a:avLst/>
          </a:prstGeom>
          <a:noFill/>
          <a:ln/>
        </p:spPr>
        <p:txBody>
          <a:bodyPr wrap="none" lIns="0" tIns="0" rIns="0" bIns="0" rtlCol="0" anchor="t"/>
          <a:lstStyle/>
          <a:p>
            <a:pPr algn="ctr" indent="0" marL="0">
              <a:lnSpc>
                <a:spcPts val="2600"/>
              </a:lnSpc>
              <a:buNone/>
            </a:pPr>
            <a:r>
              <a:rPr lang="en-US" sz="2600" b="1" dirty="0">
                <a:solidFill>
                  <a:srgbClr val="4A4A45"/>
                </a:solidFill>
                <a:latin typeface="Lato" pitchFamily="34" charset="0"/>
                <a:ea typeface="Lato" pitchFamily="34" charset="-122"/>
                <a:cs typeface="Lato" pitchFamily="34" charset="-120"/>
              </a:rPr>
              <a:t>2</a:t>
            </a:r>
            <a:endParaRPr lang="en-US" sz="2600" dirty="0"/>
          </a:p>
        </p:txBody>
      </p:sp>
      <p:sp>
        <p:nvSpPr>
          <p:cNvPr id="11" name="Text 7"/>
          <p:cNvSpPr/>
          <p:nvPr/>
        </p:nvSpPr>
        <p:spPr>
          <a:xfrm>
            <a:off x="6979087" y="4157663"/>
            <a:ext cx="4439841" cy="345519"/>
          </a:xfrm>
          <a:prstGeom prst="rect">
            <a:avLst/>
          </a:prstGeom>
          <a:noFill/>
          <a:ln/>
        </p:spPr>
        <p:txBody>
          <a:bodyPr wrap="none" lIns="0" tIns="0" rIns="0" bIns="0" rtlCol="0" anchor="t"/>
          <a:lstStyle/>
          <a:p>
            <a:pPr indent="0" marL="0">
              <a:lnSpc>
                <a:spcPts val="2700"/>
              </a:lnSpc>
              <a:buNone/>
            </a:pPr>
            <a:r>
              <a:rPr lang="en-US" sz="2150" b="1" dirty="0">
                <a:solidFill>
                  <a:srgbClr val="4A4A45"/>
                </a:solidFill>
                <a:latin typeface="Lato" pitchFamily="34" charset="0"/>
                <a:ea typeface="Lato" pitchFamily="34" charset="-122"/>
                <a:cs typeface="Lato" pitchFamily="34" charset="-120"/>
              </a:rPr>
              <a:t>Efficient Appointment Management</a:t>
            </a:r>
            <a:endParaRPr lang="en-US" sz="2150" dirty="0"/>
          </a:p>
        </p:txBody>
      </p:sp>
      <p:sp>
        <p:nvSpPr>
          <p:cNvPr id="12" name="Text 8"/>
          <p:cNvSpPr/>
          <p:nvPr/>
        </p:nvSpPr>
        <p:spPr>
          <a:xfrm>
            <a:off x="6979087" y="4635818"/>
            <a:ext cx="6877288" cy="707707"/>
          </a:xfrm>
          <a:prstGeom prst="rect">
            <a:avLst/>
          </a:prstGeom>
          <a:noFill/>
          <a:ln/>
        </p:spPr>
        <p:txBody>
          <a:bodyPr wrap="square" lIns="0" tIns="0" rIns="0" bIns="0" rtlCol="0" anchor="t"/>
          <a:lstStyle/>
          <a:p>
            <a:pPr indent="0" marL="0">
              <a:lnSpc>
                <a:spcPts val="2750"/>
              </a:lnSpc>
              <a:buNone/>
            </a:pPr>
            <a:r>
              <a:rPr lang="en-US" sz="1700" dirty="0">
                <a:solidFill>
                  <a:srgbClr val="4A4A45"/>
                </a:solidFill>
                <a:latin typeface="Lato" pitchFamily="34" charset="0"/>
                <a:ea typeface="Lato" pitchFamily="34" charset="-122"/>
                <a:cs typeface="Lato" pitchFamily="34" charset="-120"/>
              </a:rPr>
              <a:t> The dynamic calendar ensures seamless appointment scheduling and editing, streamlining the doctor's workflow.</a:t>
            </a:r>
            <a:endParaRPr lang="en-US" sz="1700" dirty="0"/>
          </a:p>
        </p:txBody>
      </p:sp>
      <p:sp>
        <p:nvSpPr>
          <p:cNvPr id="13" name="Shape 9"/>
          <p:cNvSpPr/>
          <p:nvPr/>
        </p:nvSpPr>
        <p:spPr>
          <a:xfrm>
            <a:off x="6260425" y="5813346"/>
            <a:ext cx="497562" cy="497562"/>
          </a:xfrm>
          <a:prstGeom prst="roundRect">
            <a:avLst>
              <a:gd name="adj" fmla="val 6668"/>
            </a:avLst>
          </a:prstGeom>
          <a:solidFill>
            <a:srgbClr val="E5DFD2"/>
          </a:solidFill>
          <a:ln/>
        </p:spPr>
      </p:sp>
      <p:sp>
        <p:nvSpPr>
          <p:cNvPr id="14" name="Text 10"/>
          <p:cNvSpPr/>
          <p:nvPr/>
        </p:nvSpPr>
        <p:spPr>
          <a:xfrm>
            <a:off x="6412944" y="5896213"/>
            <a:ext cx="192405" cy="331708"/>
          </a:xfrm>
          <a:prstGeom prst="rect">
            <a:avLst/>
          </a:prstGeom>
          <a:noFill/>
          <a:ln/>
        </p:spPr>
        <p:txBody>
          <a:bodyPr wrap="none" lIns="0" tIns="0" rIns="0" bIns="0" rtlCol="0" anchor="t"/>
          <a:lstStyle/>
          <a:p>
            <a:pPr algn="ctr" indent="0" marL="0">
              <a:lnSpc>
                <a:spcPts val="2600"/>
              </a:lnSpc>
              <a:buNone/>
            </a:pPr>
            <a:r>
              <a:rPr lang="en-US" sz="2600" b="1" dirty="0">
                <a:solidFill>
                  <a:srgbClr val="4A4A45"/>
                </a:solidFill>
                <a:latin typeface="Lato" pitchFamily="34" charset="0"/>
                <a:ea typeface="Lato" pitchFamily="34" charset="-122"/>
                <a:cs typeface="Lato" pitchFamily="34" charset="-120"/>
              </a:rPr>
              <a:t>3</a:t>
            </a:r>
            <a:endParaRPr lang="en-US" sz="2600" dirty="0"/>
          </a:p>
        </p:txBody>
      </p:sp>
      <p:sp>
        <p:nvSpPr>
          <p:cNvPr id="15" name="Text 11"/>
          <p:cNvSpPr/>
          <p:nvPr/>
        </p:nvSpPr>
        <p:spPr>
          <a:xfrm>
            <a:off x="6979087" y="5813346"/>
            <a:ext cx="3229570" cy="345519"/>
          </a:xfrm>
          <a:prstGeom prst="rect">
            <a:avLst/>
          </a:prstGeom>
          <a:noFill/>
          <a:ln/>
        </p:spPr>
        <p:txBody>
          <a:bodyPr wrap="none" lIns="0" tIns="0" rIns="0" bIns="0" rtlCol="0" anchor="t"/>
          <a:lstStyle/>
          <a:p>
            <a:pPr indent="0" marL="0">
              <a:lnSpc>
                <a:spcPts val="2700"/>
              </a:lnSpc>
              <a:buNone/>
            </a:pPr>
            <a:r>
              <a:rPr lang="en-US" sz="2150" b="1" dirty="0">
                <a:solidFill>
                  <a:srgbClr val="4A4A45"/>
                </a:solidFill>
                <a:latin typeface="Lato" pitchFamily="34" charset="0"/>
                <a:ea typeface="Lato" pitchFamily="34" charset="-122"/>
                <a:cs typeface="Lato" pitchFamily="34" charset="-120"/>
              </a:rPr>
              <a:t>Robust Research Platform</a:t>
            </a:r>
            <a:endParaRPr lang="en-US" sz="2150" dirty="0"/>
          </a:p>
        </p:txBody>
      </p:sp>
      <p:sp>
        <p:nvSpPr>
          <p:cNvPr id="16" name="Text 12"/>
          <p:cNvSpPr/>
          <p:nvPr/>
        </p:nvSpPr>
        <p:spPr>
          <a:xfrm>
            <a:off x="6979087" y="6291501"/>
            <a:ext cx="6877288" cy="1061561"/>
          </a:xfrm>
          <a:prstGeom prst="rect">
            <a:avLst/>
          </a:prstGeom>
          <a:noFill/>
          <a:ln/>
        </p:spPr>
        <p:txBody>
          <a:bodyPr wrap="square" lIns="0" tIns="0" rIns="0" bIns="0" rtlCol="0" anchor="t"/>
          <a:lstStyle/>
          <a:p>
            <a:pPr indent="0" marL="0">
              <a:lnSpc>
                <a:spcPts val="2750"/>
              </a:lnSpc>
              <a:buNone/>
            </a:pPr>
            <a:r>
              <a:rPr lang="en-US" sz="1700" dirty="0">
                <a:solidFill>
                  <a:srgbClr val="4A4A45"/>
                </a:solidFill>
                <a:latin typeface="Lato" pitchFamily="34" charset="0"/>
                <a:ea typeface="Lato" pitchFamily="34" charset="-122"/>
                <a:cs typeface="Lato" pitchFamily="34" charset="-120"/>
              </a:rPr>
              <a:t>The integrated research module provides a user-friendly interface for adding, updating, deleting, and searching for research articles, fostering a collaborative research environment.</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1804868"/>
            <a:ext cx="7042785" cy="771525"/>
          </a:xfrm>
          <a:prstGeom prst="rect">
            <a:avLst/>
          </a:prstGeom>
          <a:noFill/>
          <a:ln/>
        </p:spPr>
        <p:txBody>
          <a:bodyPr wrap="none" lIns="0" tIns="0" rIns="0" bIns="0" rtlCol="0" anchor="t"/>
          <a:lstStyle/>
          <a:p>
            <a:pPr indent="0" marL="0">
              <a:lnSpc>
                <a:spcPts val="6050"/>
              </a:lnSpc>
              <a:buNone/>
            </a:pPr>
            <a:r>
              <a:rPr lang="en-US" sz="4850" b="1" dirty="0">
                <a:solidFill>
                  <a:srgbClr val="282824"/>
                </a:solidFill>
                <a:latin typeface="Lato" pitchFamily="34" charset="0"/>
                <a:ea typeface="Lato" pitchFamily="34" charset="-122"/>
                <a:cs typeface="Lato" pitchFamily="34" charset="-120"/>
              </a:rPr>
              <a:t>Scope: Staff Management</a:t>
            </a:r>
            <a:endParaRPr lang="en-US" sz="4850" dirty="0"/>
          </a:p>
        </p:txBody>
      </p:sp>
      <p:sp>
        <p:nvSpPr>
          <p:cNvPr id="3" name="Text 1"/>
          <p:cNvSpPr/>
          <p:nvPr/>
        </p:nvSpPr>
        <p:spPr>
          <a:xfrm>
            <a:off x="864037" y="3070146"/>
            <a:ext cx="12902327" cy="395049"/>
          </a:xfrm>
          <a:prstGeom prst="rect">
            <a:avLst/>
          </a:prstGeom>
          <a:noFill/>
          <a:ln/>
        </p:spPr>
        <p:txBody>
          <a:bodyPr wrap="none" lIns="0" tIns="0" rIns="0" bIns="0" rtlCol="0" anchor="t"/>
          <a:lstStyle/>
          <a:p>
            <a:pPr indent="0" marL="0">
              <a:lnSpc>
                <a:spcPts val="3100"/>
              </a:lnSpc>
              <a:buNone/>
            </a:pPr>
            <a:endParaRPr lang="en-US" sz="1900" dirty="0"/>
          </a:p>
        </p:txBody>
      </p:sp>
      <p:sp>
        <p:nvSpPr>
          <p:cNvPr id="4" name="Text 2"/>
          <p:cNvSpPr/>
          <p:nvPr/>
        </p:nvSpPr>
        <p:spPr>
          <a:xfrm>
            <a:off x="864037" y="3989665"/>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282824"/>
                </a:solidFill>
                <a:latin typeface="Lato" pitchFamily="34" charset="0"/>
                <a:ea typeface="Lato" pitchFamily="34" charset="-122"/>
                <a:cs typeface="Lato" pitchFamily="34" charset="-120"/>
              </a:rPr>
              <a:t>Edit Staff Information</a:t>
            </a:r>
            <a:endParaRPr lang="en-US" sz="2400" dirty="0"/>
          </a:p>
        </p:txBody>
      </p:sp>
      <p:sp>
        <p:nvSpPr>
          <p:cNvPr id="5" name="Text 3"/>
          <p:cNvSpPr/>
          <p:nvPr/>
        </p:nvSpPr>
        <p:spPr>
          <a:xfrm>
            <a:off x="864037" y="4622244"/>
            <a:ext cx="3898821" cy="1580198"/>
          </a:xfrm>
          <a:prstGeom prst="rect">
            <a:avLst/>
          </a:prstGeom>
          <a:noFill/>
          <a:ln/>
        </p:spPr>
        <p:txBody>
          <a:bodyPr wrap="square" lIns="0" tIns="0" rIns="0" bIns="0" rtlCol="0" anchor="t"/>
          <a:lstStyle/>
          <a:p>
            <a:pPr indent="0" marL="0">
              <a:lnSpc>
                <a:spcPts val="3100"/>
              </a:lnSpc>
              <a:buNone/>
            </a:pPr>
            <a:r>
              <a:rPr lang="en-US" sz="1900" dirty="0">
                <a:solidFill>
                  <a:srgbClr val="4A4A45"/>
                </a:solidFill>
                <a:latin typeface="Lato" pitchFamily="34" charset="0"/>
                <a:ea typeface="Lato" pitchFamily="34" charset="-122"/>
                <a:cs typeface="Lato" pitchFamily="34" charset="-120"/>
              </a:rPr>
              <a:t>The system allows authorized users to modify existing staff details, ensuring that the database reflects accurate and updated information.</a:t>
            </a:r>
            <a:endParaRPr lang="en-US" sz="1900" dirty="0"/>
          </a:p>
        </p:txBody>
      </p:sp>
      <p:sp>
        <p:nvSpPr>
          <p:cNvPr id="6" name="Text 4"/>
          <p:cNvSpPr/>
          <p:nvPr/>
        </p:nvSpPr>
        <p:spPr>
          <a:xfrm>
            <a:off x="5372695" y="3989665"/>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282824"/>
                </a:solidFill>
                <a:latin typeface="Lato" pitchFamily="34" charset="0"/>
                <a:ea typeface="Lato" pitchFamily="34" charset="-122"/>
                <a:cs typeface="Lato" pitchFamily="34" charset="-120"/>
              </a:rPr>
              <a:t>Delete Staff Records</a:t>
            </a:r>
            <a:endParaRPr lang="en-US" sz="2400" dirty="0"/>
          </a:p>
        </p:txBody>
      </p:sp>
      <p:sp>
        <p:nvSpPr>
          <p:cNvPr id="7" name="Text 5"/>
          <p:cNvSpPr/>
          <p:nvPr/>
        </p:nvSpPr>
        <p:spPr>
          <a:xfrm>
            <a:off x="5372695" y="4622244"/>
            <a:ext cx="3898821" cy="1580198"/>
          </a:xfrm>
          <a:prstGeom prst="rect">
            <a:avLst/>
          </a:prstGeom>
          <a:noFill/>
          <a:ln/>
        </p:spPr>
        <p:txBody>
          <a:bodyPr wrap="square" lIns="0" tIns="0" rIns="0" bIns="0" rtlCol="0" anchor="t"/>
          <a:lstStyle/>
          <a:p>
            <a:pPr indent="0" marL="0">
              <a:lnSpc>
                <a:spcPts val="3100"/>
              </a:lnSpc>
              <a:buNone/>
            </a:pPr>
            <a:r>
              <a:rPr lang="en-US" sz="1900" dirty="0">
                <a:solidFill>
                  <a:srgbClr val="4A4A45"/>
                </a:solidFill>
                <a:latin typeface="Lato" pitchFamily="34" charset="0"/>
                <a:ea typeface="Lato" pitchFamily="34" charset="-122"/>
                <a:cs typeface="Lato" pitchFamily="34" charset="-120"/>
              </a:rPr>
              <a:t>Administrators can safely remove staff records from the database, maintaining a clean and organized staff roster.</a:t>
            </a:r>
            <a:endParaRPr lang="en-US" sz="1900" dirty="0"/>
          </a:p>
        </p:txBody>
      </p:sp>
      <p:sp>
        <p:nvSpPr>
          <p:cNvPr id="8" name="Text 6"/>
          <p:cNvSpPr/>
          <p:nvPr/>
        </p:nvSpPr>
        <p:spPr>
          <a:xfrm>
            <a:off x="9881354" y="3989665"/>
            <a:ext cx="3086100" cy="385763"/>
          </a:xfrm>
          <a:prstGeom prst="rect">
            <a:avLst/>
          </a:prstGeom>
          <a:noFill/>
          <a:ln/>
        </p:spPr>
        <p:txBody>
          <a:bodyPr wrap="none" lIns="0" tIns="0" rIns="0" bIns="0" rtlCol="0" anchor="t"/>
          <a:lstStyle/>
          <a:p>
            <a:pPr indent="0" marL="0">
              <a:lnSpc>
                <a:spcPts val="3000"/>
              </a:lnSpc>
              <a:buNone/>
            </a:pPr>
            <a:r>
              <a:rPr lang="en-US" sz="2400" b="1" dirty="0">
                <a:solidFill>
                  <a:srgbClr val="282824"/>
                </a:solidFill>
                <a:latin typeface="Lato" pitchFamily="34" charset="0"/>
                <a:ea typeface="Lato" pitchFamily="34" charset="-122"/>
                <a:cs typeface="Lato" pitchFamily="34" charset="-120"/>
              </a:rPr>
              <a:t>Save and Update</a:t>
            </a:r>
            <a:endParaRPr lang="en-US" sz="2400" dirty="0"/>
          </a:p>
        </p:txBody>
      </p:sp>
      <p:sp>
        <p:nvSpPr>
          <p:cNvPr id="9" name="Text 7"/>
          <p:cNvSpPr/>
          <p:nvPr/>
        </p:nvSpPr>
        <p:spPr>
          <a:xfrm>
            <a:off x="9881354" y="4622244"/>
            <a:ext cx="3898821" cy="1580198"/>
          </a:xfrm>
          <a:prstGeom prst="rect">
            <a:avLst/>
          </a:prstGeom>
          <a:noFill/>
          <a:ln/>
        </p:spPr>
        <p:txBody>
          <a:bodyPr wrap="square" lIns="0" tIns="0" rIns="0" bIns="0" rtlCol="0" anchor="t"/>
          <a:lstStyle/>
          <a:p>
            <a:pPr indent="0" marL="0">
              <a:lnSpc>
                <a:spcPts val="3100"/>
              </a:lnSpc>
              <a:buNone/>
            </a:pPr>
            <a:r>
              <a:rPr lang="en-US" sz="1900" dirty="0">
                <a:solidFill>
                  <a:srgbClr val="4A4A45"/>
                </a:solidFill>
                <a:latin typeface="Lato" pitchFamily="34" charset="0"/>
                <a:ea typeface="Lato" pitchFamily="34" charset="-122"/>
                <a:cs typeface="Lato" pitchFamily="34" charset="-120"/>
              </a:rPr>
              <a:t>All changes to staff data are securely saved in the MySQL database, ensuring data integrity and easy retrieval for future use.</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2024-09-23T08:16:31Z</dcterms:created>
  <dcterms:modified xsi:type="dcterms:W3CDTF">2024-09-23T08:16:31Z</dcterms:modified>
</cp:coreProperties>
</file>